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309" r:id="rId2"/>
    <p:sldId id="31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10" r:id="rId39"/>
    <p:sldId id="293" r:id="rId40"/>
    <p:sldId id="294" r:id="rId41"/>
    <p:sldId id="295" r:id="rId42"/>
    <p:sldId id="296" r:id="rId4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6"/>
    <p:restoredTop sz="94653"/>
  </p:normalViewPr>
  <p:slideViewPr>
    <p:cSldViewPr snapToGrid="0" snapToObjects="1">
      <p:cViewPr varScale="1">
        <p:scale>
          <a:sx n="116" d="100"/>
          <a:sy n="116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18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1800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56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7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8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resnet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classification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classification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sz="1800" dirty="0"/>
              <a:t>13.Inception, </a:t>
            </a:r>
            <a:r>
              <a:rPr lang="ja-JP" altLang="en-US" sz="1800"/>
              <a:t>批量归一化</a:t>
            </a:r>
            <a:r>
              <a:rPr lang="zh-CN" altLang="en-US" sz="1800" dirty="0"/>
              <a:t> </a:t>
            </a:r>
            <a:r>
              <a:rPr lang="ja-JP" altLang="en-US" sz="1800"/>
              <a:t>和</a:t>
            </a:r>
            <a:r>
              <a:rPr lang="zh-CN" altLang="en-US" sz="1800" dirty="0"/>
              <a:t> </a:t>
            </a:r>
            <a:r>
              <a:rPr lang="ja-JP" altLang="en-US" sz="1800"/>
              <a:t>残差网络</a:t>
            </a:r>
            <a:r>
              <a:rPr lang="zh-CN" altLang="en-US" sz="1800" dirty="0"/>
              <a:t>（</a:t>
            </a:r>
            <a:r>
              <a:rPr lang="en-US" sz="1800" dirty="0" err="1"/>
              <a:t>ResNet</a:t>
            </a:r>
            <a:r>
              <a:rPr lang="zh-CN" altLang="en-US" sz="1800" dirty="0"/>
              <a:t>）</a:t>
            </a:r>
            <a:endParaRPr lang="en-US" sz="1800"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362D42E5-7F99-FC45-B397-06BFBBFC8A6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</a:t>
            </a:r>
            <a:r>
              <a:rPr lang="en-US" sz="1600" b="1">
                <a:hlinkClick r:id="rId4"/>
              </a:rPr>
              <a:t>resnet.html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2898210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tage 1 &amp;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阶段</a:t>
            </a:r>
            <a:r>
              <a:rPr dirty="0"/>
              <a:t> 1 &amp; 2</a:t>
            </a:r>
          </a:p>
        </p:txBody>
      </p:sp>
      <p:sp>
        <p:nvSpPr>
          <p:cNvPr id="267" name="Smaller kernel size and output channels due to more layers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838819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由于更多层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更小的内核</a:t>
            </a:r>
            <a:endParaRPr lang="en-US" altLang="ja-JP" dirty="0"/>
          </a:p>
          <a:p>
            <a:pPr lvl="1"/>
            <a:r>
              <a:rPr lang="ja-JP" altLang="en-US"/>
              <a:t>更小的输出通道</a:t>
            </a:r>
            <a:endParaRPr dirty="0"/>
          </a:p>
        </p:txBody>
      </p:sp>
      <p:sp>
        <p:nvSpPr>
          <p:cNvPr id="268" name="GoogLeNet"/>
          <p:cNvSpPr txBox="1"/>
          <p:nvPr/>
        </p:nvSpPr>
        <p:spPr>
          <a:xfrm>
            <a:off x="4615994" y="601485"/>
            <a:ext cx="127337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GoogLeNet</a:t>
            </a:r>
          </a:p>
        </p:txBody>
      </p:sp>
      <p:sp>
        <p:nvSpPr>
          <p:cNvPr id="269" name="AlexNet"/>
          <p:cNvSpPr txBox="1"/>
          <p:nvPr/>
        </p:nvSpPr>
        <p:spPr>
          <a:xfrm>
            <a:off x="6748324" y="686152"/>
            <a:ext cx="90457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AlexNet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990" y="1238250"/>
            <a:ext cx="1881380" cy="292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533" y="1649645"/>
            <a:ext cx="1371601" cy="227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g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阶段</a:t>
            </a:r>
            <a:r>
              <a:rPr dirty="0"/>
              <a:t> 3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099" y="191812"/>
            <a:ext cx="5097802" cy="4727322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Increased output channel"/>
          <p:cNvSpPr/>
          <p:nvPr/>
        </p:nvSpPr>
        <p:spPr>
          <a:xfrm>
            <a:off x="5382456" y="812800"/>
            <a:ext cx="1845658" cy="555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0" y="0"/>
                </a:moveTo>
                <a:cubicBezTo>
                  <a:pt x="4051" y="0"/>
                  <a:pt x="3760" y="717"/>
                  <a:pt x="3760" y="1601"/>
                </a:cubicBezTo>
                <a:lnTo>
                  <a:pt x="3760" y="14984"/>
                </a:lnTo>
                <a:lnTo>
                  <a:pt x="0" y="21600"/>
                </a:lnTo>
                <a:lnTo>
                  <a:pt x="5914" y="18347"/>
                </a:lnTo>
                <a:lnTo>
                  <a:pt x="20950" y="18347"/>
                </a:lnTo>
                <a:cubicBezTo>
                  <a:pt x="21309" y="18347"/>
                  <a:pt x="21600" y="17630"/>
                  <a:pt x="21600" y="16746"/>
                </a:cubicBezTo>
                <a:lnTo>
                  <a:pt x="21600" y="1601"/>
                </a:lnTo>
                <a:cubicBezTo>
                  <a:pt x="21600" y="717"/>
                  <a:pt x="21309" y="0"/>
                  <a:pt x="20950" y="0"/>
                </a:cubicBezTo>
                <a:lnTo>
                  <a:pt x="4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增加输出通道</a:t>
            </a:r>
            <a:endParaRPr dirty="0"/>
          </a:p>
        </p:txBody>
      </p:sp>
      <p:sp>
        <p:nvSpPr>
          <p:cNvPr id="276" name="Channels allocation is different"/>
          <p:cNvSpPr/>
          <p:nvPr/>
        </p:nvSpPr>
        <p:spPr>
          <a:xfrm>
            <a:off x="321761" y="1037771"/>
            <a:ext cx="2641845" cy="547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4" y="0"/>
                </a:moveTo>
                <a:cubicBezTo>
                  <a:pt x="284" y="0"/>
                  <a:pt x="0" y="636"/>
                  <a:pt x="0" y="1420"/>
                </a:cubicBezTo>
                <a:lnTo>
                  <a:pt x="0" y="18867"/>
                </a:lnTo>
                <a:cubicBezTo>
                  <a:pt x="0" y="19651"/>
                  <a:pt x="284" y="20287"/>
                  <a:pt x="634" y="20287"/>
                </a:cubicBezTo>
                <a:lnTo>
                  <a:pt x="11700" y="20287"/>
                </a:lnTo>
                <a:lnTo>
                  <a:pt x="21600" y="21600"/>
                </a:lnTo>
                <a:lnTo>
                  <a:pt x="17401" y="17225"/>
                </a:lnTo>
                <a:lnTo>
                  <a:pt x="17401" y="1420"/>
                </a:lnTo>
                <a:cubicBezTo>
                  <a:pt x="17401" y="636"/>
                  <a:pt x="17117" y="0"/>
                  <a:pt x="16767" y="0"/>
                </a:cubicBezTo>
                <a:lnTo>
                  <a:pt x="63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zh-CN" altLang="en-US" dirty="0"/>
              <a:t>通道</a:t>
            </a:r>
            <a:r>
              <a:rPr lang="ja-JP" altLang="en-US" dirty="0"/>
              <a:t>分配是不同的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tage 4 &amp;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阶段</a:t>
            </a:r>
            <a:r>
              <a:rPr dirty="0"/>
              <a:t> 4 &amp; 5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066" y="1534931"/>
            <a:ext cx="1615598" cy="2812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3" y="68419"/>
            <a:ext cx="1532093" cy="5006662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Increased output channel"/>
          <p:cNvSpPr/>
          <p:nvPr/>
        </p:nvSpPr>
        <p:spPr>
          <a:xfrm>
            <a:off x="803666" y="950875"/>
            <a:ext cx="2083198" cy="453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8" y="0"/>
                </a:moveTo>
                <a:cubicBezTo>
                  <a:pt x="295" y="0"/>
                  <a:pt x="0" y="844"/>
                  <a:pt x="0" y="1885"/>
                </a:cubicBezTo>
                <a:lnTo>
                  <a:pt x="0" y="19715"/>
                </a:lnTo>
                <a:cubicBezTo>
                  <a:pt x="0" y="20756"/>
                  <a:pt x="295" y="21600"/>
                  <a:pt x="658" y="21600"/>
                </a:cubicBezTo>
                <a:lnTo>
                  <a:pt x="17403" y="21600"/>
                </a:lnTo>
                <a:cubicBezTo>
                  <a:pt x="17766" y="21600"/>
                  <a:pt x="18061" y="20756"/>
                  <a:pt x="18061" y="19715"/>
                </a:cubicBezTo>
                <a:lnTo>
                  <a:pt x="18061" y="12951"/>
                </a:lnTo>
                <a:lnTo>
                  <a:pt x="21600" y="10488"/>
                </a:lnTo>
                <a:lnTo>
                  <a:pt x="18061" y="8037"/>
                </a:lnTo>
                <a:lnTo>
                  <a:pt x="18061" y="1885"/>
                </a:lnTo>
                <a:cubicBezTo>
                  <a:pt x="18061" y="844"/>
                  <a:pt x="17766" y="0"/>
                  <a:pt x="17403" y="0"/>
                </a:cubicBez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增加输出通道</a:t>
            </a:r>
            <a:endParaRPr lang="ja-JP" altLang="en-US" dirty="0"/>
          </a:p>
        </p:txBody>
      </p:sp>
      <p:sp>
        <p:nvSpPr>
          <p:cNvPr id="283" name="Increased output channel"/>
          <p:cNvSpPr/>
          <p:nvPr/>
        </p:nvSpPr>
        <p:spPr>
          <a:xfrm>
            <a:off x="6217604" y="2450600"/>
            <a:ext cx="2048282" cy="44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77" y="0"/>
                </a:moveTo>
                <a:cubicBezTo>
                  <a:pt x="5426" y="0"/>
                  <a:pt x="5293" y="188"/>
                  <a:pt x="5187" y="471"/>
                </a:cubicBezTo>
                <a:lnTo>
                  <a:pt x="0" y="2922"/>
                </a:lnTo>
                <a:lnTo>
                  <a:pt x="4971" y="5267"/>
                </a:lnTo>
                <a:lnTo>
                  <a:pt x="4971" y="19715"/>
                </a:lnTo>
                <a:cubicBezTo>
                  <a:pt x="4971" y="20756"/>
                  <a:pt x="5242" y="21600"/>
                  <a:pt x="5577" y="21600"/>
                </a:cubicBezTo>
                <a:lnTo>
                  <a:pt x="20994" y="21600"/>
                </a:lnTo>
                <a:cubicBezTo>
                  <a:pt x="21329" y="21600"/>
                  <a:pt x="21600" y="20756"/>
                  <a:pt x="21600" y="19715"/>
                </a:cubicBezTo>
                <a:lnTo>
                  <a:pt x="21600" y="1885"/>
                </a:lnTo>
                <a:cubicBezTo>
                  <a:pt x="21600" y="844"/>
                  <a:pt x="21329" y="0"/>
                  <a:pt x="20994" y="0"/>
                </a:cubicBezTo>
                <a:lnTo>
                  <a:pt x="55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增加输出通道</a:t>
            </a:r>
            <a:endParaRPr dirty="0"/>
          </a:p>
        </p:txBody>
      </p:sp>
      <p:sp>
        <p:nvSpPr>
          <p:cNvPr id="284" name="1024-dim feature to output layer"/>
          <p:cNvSpPr/>
          <p:nvPr/>
        </p:nvSpPr>
        <p:spPr>
          <a:xfrm>
            <a:off x="6147093" y="1161142"/>
            <a:ext cx="2198621" cy="45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77" y="0"/>
                </a:moveTo>
                <a:cubicBezTo>
                  <a:pt x="3362" y="0"/>
                  <a:pt x="3107" y="808"/>
                  <a:pt x="3107" y="1804"/>
                </a:cubicBezTo>
                <a:lnTo>
                  <a:pt x="3107" y="17124"/>
                </a:lnTo>
                <a:lnTo>
                  <a:pt x="0" y="21600"/>
                </a:lnTo>
                <a:lnTo>
                  <a:pt x="8385" y="20664"/>
                </a:lnTo>
                <a:lnTo>
                  <a:pt x="21029" y="20664"/>
                </a:lnTo>
                <a:cubicBezTo>
                  <a:pt x="21345" y="20664"/>
                  <a:pt x="21600" y="19857"/>
                  <a:pt x="21600" y="18861"/>
                </a:cubicBezTo>
                <a:lnTo>
                  <a:pt x="21600" y="1804"/>
                </a:lnTo>
                <a:cubicBezTo>
                  <a:pt x="21600" y="808"/>
                  <a:pt x="21345" y="0"/>
                  <a:pt x="21029" y="0"/>
                </a:cubicBezTo>
                <a:lnTo>
                  <a:pt x="36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dirty="0"/>
              <a:t>1024</a:t>
            </a:r>
            <a:r>
              <a:rPr lang="zh-CN" altLang="en-US" dirty="0"/>
              <a:t>个</a:t>
            </a:r>
            <a:r>
              <a:rPr lang="ja-JP" altLang="en-US" dirty="0"/>
              <a:t>输出通道</a:t>
            </a:r>
            <a:endParaRPr dirty="0"/>
          </a:p>
        </p:txBody>
      </p:sp>
      <p:sp>
        <p:nvSpPr>
          <p:cNvPr id="9" name="Increased output channel">
            <a:extLst>
              <a:ext uri="{FF2B5EF4-FFF2-40B4-BE49-F238E27FC236}">
                <a16:creationId xmlns:a16="http://schemas.microsoft.com/office/drawing/2014/main" id="{777FFFE9-2848-B249-B592-5078FC8AD640}"/>
              </a:ext>
            </a:extLst>
          </p:cNvPr>
          <p:cNvSpPr/>
          <p:nvPr/>
        </p:nvSpPr>
        <p:spPr>
          <a:xfrm>
            <a:off x="714901" y="3894787"/>
            <a:ext cx="2083198" cy="453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8" y="0"/>
                </a:moveTo>
                <a:cubicBezTo>
                  <a:pt x="295" y="0"/>
                  <a:pt x="0" y="844"/>
                  <a:pt x="0" y="1885"/>
                </a:cubicBezTo>
                <a:lnTo>
                  <a:pt x="0" y="19715"/>
                </a:lnTo>
                <a:cubicBezTo>
                  <a:pt x="0" y="20756"/>
                  <a:pt x="295" y="21600"/>
                  <a:pt x="658" y="21600"/>
                </a:cubicBezTo>
                <a:lnTo>
                  <a:pt x="17403" y="21600"/>
                </a:lnTo>
                <a:cubicBezTo>
                  <a:pt x="17766" y="21600"/>
                  <a:pt x="18061" y="20756"/>
                  <a:pt x="18061" y="19715"/>
                </a:cubicBezTo>
                <a:lnTo>
                  <a:pt x="18061" y="12951"/>
                </a:lnTo>
                <a:lnTo>
                  <a:pt x="21600" y="10488"/>
                </a:lnTo>
                <a:lnTo>
                  <a:pt x="18061" y="8037"/>
                </a:lnTo>
                <a:lnTo>
                  <a:pt x="18061" y="1885"/>
                </a:lnTo>
                <a:cubicBezTo>
                  <a:pt x="18061" y="844"/>
                  <a:pt x="17766" y="0"/>
                  <a:pt x="17403" y="0"/>
                </a:cubicBez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增加输出通道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he many flavors of Inception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许多种类的</a:t>
            </a:r>
            <a:r>
              <a:rPr lang="zh-CN" altLang="en-US" dirty="0"/>
              <a:t> </a:t>
            </a:r>
            <a:r>
              <a:rPr lang="en-US" dirty="0"/>
              <a:t>Inception</a:t>
            </a:r>
            <a:r>
              <a:rPr lang="zh-CN" altLang="en-US" dirty="0"/>
              <a:t> </a:t>
            </a:r>
            <a:r>
              <a:rPr lang="ja-JP" altLang="en-US"/>
              <a:t>网络</a:t>
            </a:r>
            <a:endParaRPr dirty="0"/>
          </a:p>
        </p:txBody>
      </p:sp>
      <p:sp>
        <p:nvSpPr>
          <p:cNvPr id="287" name="Inception-BN (v2) - Add batch normaliz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Inception-BN（v2） - </a:t>
            </a:r>
            <a:r>
              <a:rPr lang="ja-JP" altLang="en-US" sz="2000"/>
              <a:t>添加批量归一化</a:t>
            </a:r>
          </a:p>
          <a:p>
            <a:r>
              <a:rPr lang="en-US" sz="2000" dirty="0"/>
              <a:t>Inception-V3  - </a:t>
            </a:r>
            <a:r>
              <a:rPr lang="ja-JP" altLang="en-US" sz="2000"/>
              <a:t>修改了初始块</a:t>
            </a:r>
          </a:p>
          <a:p>
            <a:pPr lvl="1"/>
            <a:r>
              <a:rPr lang="ja-JP" altLang="en-US" sz="2000"/>
              <a:t>用多个</a:t>
            </a:r>
            <a:r>
              <a:rPr lang="zh-CN" altLang="en-US" sz="2000" dirty="0"/>
              <a:t> </a:t>
            </a:r>
            <a:r>
              <a:rPr lang="en-US" altLang="ja-JP" sz="2000" dirty="0"/>
              <a:t>3</a:t>
            </a:r>
            <a:r>
              <a:rPr lang="en-US" sz="2000" dirty="0"/>
              <a:t>x3</a:t>
            </a:r>
            <a:r>
              <a:rPr lang="zh-CN" altLang="en-US" sz="2000" dirty="0"/>
              <a:t> </a:t>
            </a:r>
            <a:r>
              <a:rPr lang="ja-JP" altLang="en-US" sz="2000"/>
              <a:t>卷积替换</a:t>
            </a:r>
            <a:r>
              <a:rPr lang="zh-CN" altLang="en-US" sz="2000" dirty="0"/>
              <a:t> </a:t>
            </a:r>
            <a:r>
              <a:rPr lang="en-US" altLang="ja-JP" sz="2000" dirty="0"/>
              <a:t>5</a:t>
            </a:r>
            <a:r>
              <a:rPr lang="en-US" sz="2000" dirty="0"/>
              <a:t>x5</a:t>
            </a:r>
          </a:p>
          <a:p>
            <a:pPr lvl="1"/>
            <a:r>
              <a:rPr lang="ja-JP" altLang="en-US" sz="2000"/>
              <a:t>用</a:t>
            </a:r>
            <a:r>
              <a:rPr lang="zh-CN" altLang="en-US" sz="2000" dirty="0"/>
              <a:t> </a:t>
            </a:r>
            <a:r>
              <a:rPr lang="en-US" altLang="ja-JP" sz="2000" dirty="0"/>
              <a:t>1</a:t>
            </a:r>
            <a:r>
              <a:rPr lang="en-US" sz="2000" dirty="0"/>
              <a:t>x7</a:t>
            </a:r>
            <a:r>
              <a:rPr lang="zh-CN" altLang="en-US" sz="2000" dirty="0"/>
              <a:t> </a:t>
            </a:r>
            <a:r>
              <a:rPr lang="ja-JP" altLang="en-US" sz="2000"/>
              <a:t>和</a:t>
            </a:r>
            <a:r>
              <a:rPr lang="zh-CN" altLang="en-US" sz="2000" dirty="0"/>
              <a:t> </a:t>
            </a:r>
            <a:r>
              <a:rPr lang="en-US" altLang="ja-JP" sz="2000" dirty="0"/>
              <a:t>7</a:t>
            </a:r>
            <a:r>
              <a:rPr lang="en-US" sz="2000" dirty="0"/>
              <a:t>x1</a:t>
            </a:r>
            <a:r>
              <a:rPr lang="zh-CN" altLang="en-US" sz="2000" dirty="0"/>
              <a:t> </a:t>
            </a:r>
            <a:r>
              <a:rPr lang="ja-JP" altLang="en-US" sz="2000"/>
              <a:t>卷积替换</a:t>
            </a:r>
            <a:r>
              <a:rPr lang="zh-CN" altLang="en-US" sz="2000" dirty="0"/>
              <a:t> </a:t>
            </a:r>
            <a:r>
              <a:rPr lang="en-US" altLang="ja-JP" sz="2000" dirty="0"/>
              <a:t>5</a:t>
            </a:r>
            <a:r>
              <a:rPr lang="en-US" sz="2000" dirty="0"/>
              <a:t>x5</a:t>
            </a:r>
          </a:p>
          <a:p>
            <a:pPr lvl="1"/>
            <a:r>
              <a:rPr lang="ja-JP" altLang="en-US" sz="2000"/>
              <a:t>用</a:t>
            </a:r>
            <a:r>
              <a:rPr lang="zh-CN" altLang="en-US" sz="2000" dirty="0"/>
              <a:t> </a:t>
            </a:r>
            <a:r>
              <a:rPr lang="en-US" altLang="ja-JP" sz="2000" dirty="0"/>
              <a:t>1</a:t>
            </a:r>
            <a:r>
              <a:rPr lang="en-US" sz="2000" dirty="0"/>
              <a:t>x3</a:t>
            </a:r>
            <a:r>
              <a:rPr lang="zh-CN" altLang="en-US" sz="2000" dirty="0"/>
              <a:t> </a:t>
            </a:r>
            <a:r>
              <a:rPr lang="ja-JP" altLang="en-US" sz="2000"/>
              <a:t>和</a:t>
            </a:r>
            <a:r>
              <a:rPr lang="zh-CN" altLang="en-US" sz="2000" dirty="0"/>
              <a:t> </a:t>
            </a:r>
            <a:r>
              <a:rPr lang="en-US" altLang="ja-JP" sz="2000" dirty="0"/>
              <a:t>3</a:t>
            </a:r>
            <a:r>
              <a:rPr lang="en-US" sz="2000" dirty="0"/>
              <a:t>x1</a:t>
            </a:r>
            <a:r>
              <a:rPr lang="zh-CN" altLang="en-US" sz="2000" dirty="0"/>
              <a:t> </a:t>
            </a:r>
            <a:r>
              <a:rPr lang="ja-JP" altLang="en-US" sz="2000"/>
              <a:t>卷积替换</a:t>
            </a:r>
            <a:r>
              <a:rPr lang="zh-CN" altLang="en-US" sz="2000" dirty="0"/>
              <a:t> </a:t>
            </a:r>
            <a:r>
              <a:rPr lang="en-US" altLang="ja-JP" sz="2000" dirty="0"/>
              <a:t>3</a:t>
            </a:r>
            <a:r>
              <a:rPr lang="en-US" sz="2000" dirty="0"/>
              <a:t>x3</a:t>
            </a:r>
          </a:p>
          <a:p>
            <a:pPr lvl="1"/>
            <a:r>
              <a:rPr lang="ja-JP" altLang="en-US" sz="2000"/>
              <a:t>通常用更深的堆</a:t>
            </a:r>
          </a:p>
          <a:p>
            <a:r>
              <a:rPr lang="en-US" sz="2000" dirty="0"/>
              <a:t>Inception</a:t>
            </a:r>
            <a:r>
              <a:rPr lang="en-US" altLang="ja-JP" sz="2000" dirty="0"/>
              <a:t>-</a:t>
            </a:r>
            <a:r>
              <a:rPr lang="en-US" sz="2000" dirty="0"/>
              <a:t>V4  - </a:t>
            </a:r>
            <a:r>
              <a:rPr lang="ja-JP" altLang="en-US" sz="2000"/>
              <a:t>添加残差块连接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nception V3 Block for Stag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Inception V3 </a:t>
            </a:r>
            <a:r>
              <a:rPr lang="ja-JP" altLang="en-US"/>
              <a:t>块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ja-JP" altLang="en-US"/>
              <a:t>阶段</a:t>
            </a:r>
            <a:r>
              <a:rPr lang="en-US" dirty="0"/>
              <a:t> 3</a:t>
            </a:r>
            <a:endParaRPr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941" y="1835150"/>
            <a:ext cx="4102101" cy="147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8" y="1676400"/>
            <a:ext cx="4089401" cy="1790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Inception V3 Block for Stag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Inception V3 </a:t>
            </a:r>
            <a:r>
              <a:rPr lang="ja-JP" altLang="en-US"/>
              <a:t>块 </a:t>
            </a:r>
            <a:r>
              <a:rPr lang="en-US" altLang="ja-JP" dirty="0"/>
              <a:t>-</a:t>
            </a:r>
            <a:r>
              <a:rPr lang="ja-JP" altLang="en-US"/>
              <a:t> 阶段 </a:t>
            </a:r>
            <a:r>
              <a:rPr lang="en-US" altLang="zh-CN" dirty="0"/>
              <a:t>4</a:t>
            </a:r>
            <a:endParaRPr dirty="0"/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3" y="1276350"/>
            <a:ext cx="4102101" cy="259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16" y="1835150"/>
            <a:ext cx="4102101" cy="147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nception V3 Block for Stag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Inception V3 </a:t>
            </a:r>
            <a:r>
              <a:rPr lang="ja-JP" altLang="en-US"/>
              <a:t>块 </a:t>
            </a:r>
            <a:r>
              <a:rPr lang="en-US" altLang="ja-JP" dirty="0"/>
              <a:t>-</a:t>
            </a:r>
            <a:r>
              <a:rPr lang="ja-JP" altLang="en-US"/>
              <a:t> 阶段 </a:t>
            </a:r>
            <a:r>
              <a:rPr lang="en-US" altLang="zh-CN" dirty="0"/>
              <a:t>5</a:t>
            </a:r>
            <a:endParaRPr dirty="0"/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587500"/>
            <a:ext cx="4102101" cy="196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1835150"/>
            <a:ext cx="4102100" cy="147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bokeh_plot (2).png" descr="bokeh_plot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5" y="-194890"/>
            <a:ext cx="5290323" cy="529032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GluonCV Model Zoo…"/>
          <p:cNvSpPr txBox="1"/>
          <p:nvPr/>
        </p:nvSpPr>
        <p:spPr>
          <a:xfrm>
            <a:off x="5948992" y="183884"/>
            <a:ext cx="283715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 err="1"/>
              <a:t>GluonCV</a:t>
            </a:r>
            <a:r>
              <a:rPr dirty="0"/>
              <a:t> </a:t>
            </a:r>
            <a:r>
              <a:rPr lang="ja-JP" altLang="en-US"/>
              <a:t>模型</a:t>
            </a:r>
            <a:r>
              <a:rPr lang="zh-CN" altLang="en-US" dirty="0"/>
              <a:t>“</a:t>
            </a:r>
            <a:r>
              <a:rPr lang="ja-JP" altLang="en-US"/>
              <a:t>动物园</a:t>
            </a:r>
            <a:r>
              <a:rPr lang="zh-CN" altLang="en-US" dirty="0"/>
              <a:t>”</a:t>
            </a:r>
            <a:endParaRPr dirty="0"/>
          </a:p>
          <a:p>
            <a:pPr>
              <a:defRPr b="1"/>
            </a:pPr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https://gluon-cv.mxnet.io/model_zoo/classification.html</a:t>
            </a:r>
          </a:p>
        </p:txBody>
      </p:sp>
      <p:sp>
        <p:nvSpPr>
          <p:cNvPr id="303" name="Inception V3"/>
          <p:cNvSpPr/>
          <p:nvPr/>
        </p:nvSpPr>
        <p:spPr>
          <a:xfrm>
            <a:off x="2063456" y="839022"/>
            <a:ext cx="1390651" cy="750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3938" y="9344"/>
                </a:lnTo>
                <a:lnTo>
                  <a:pt x="789" y="9344"/>
                </a:lnTo>
                <a:cubicBezTo>
                  <a:pt x="354" y="9344"/>
                  <a:pt x="0" y="10000"/>
                  <a:pt x="0" y="10806"/>
                </a:cubicBezTo>
                <a:lnTo>
                  <a:pt x="0" y="20149"/>
                </a:lnTo>
                <a:cubicBezTo>
                  <a:pt x="0" y="20955"/>
                  <a:pt x="354" y="21600"/>
                  <a:pt x="789" y="21600"/>
                </a:cubicBezTo>
                <a:lnTo>
                  <a:pt x="20817" y="21600"/>
                </a:lnTo>
                <a:cubicBezTo>
                  <a:pt x="21252" y="21600"/>
                  <a:pt x="21600" y="20955"/>
                  <a:pt x="21600" y="20149"/>
                </a:cubicBezTo>
                <a:lnTo>
                  <a:pt x="21600" y="10806"/>
                </a:lnTo>
                <a:cubicBezTo>
                  <a:pt x="21600" y="10000"/>
                  <a:pt x="21252" y="9344"/>
                  <a:pt x="20817" y="9344"/>
                </a:cubicBezTo>
                <a:lnTo>
                  <a:pt x="16003" y="9344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Inception V3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Batch Normalization"/>
          <p:cNvSpPr txBox="1">
            <a:spLocks noGrp="1"/>
          </p:cNvSpPr>
          <p:nvPr>
            <p:ph type="title"/>
          </p:nvPr>
        </p:nvSpPr>
        <p:spPr>
          <a:xfrm>
            <a:off x="685800" y="2106697"/>
            <a:ext cx="7772400" cy="93010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Batch Normalization</a:t>
            </a: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-1"/>
            <a:ext cx="5143500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/>
          </p:cNvPicPr>
          <p:nvPr/>
        </p:nvPicPr>
        <p:blipFill>
          <a:blip r:embed="rId2"/>
          <a:srcRect l="20998" t="65178" r="69620" b="22330"/>
          <a:stretch>
            <a:fillRect/>
          </a:stretch>
        </p:blipFill>
        <p:spPr>
          <a:xfrm>
            <a:off x="4945035" y="2659623"/>
            <a:ext cx="764255" cy="56503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NORM"/>
          <p:cNvSpPr txBox="1"/>
          <p:nvPr/>
        </p:nvSpPr>
        <p:spPr>
          <a:xfrm>
            <a:off x="4910373" y="2812767"/>
            <a:ext cx="884505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  <a:latin typeface="Bodoni SvtyTwo OS ITC TT-Bold"/>
                <a:ea typeface="Bodoni SvtyTwo OS ITC TT-Bold"/>
                <a:cs typeface="Bodoni SvtyTwo OS ITC TT-Bold"/>
                <a:sym typeface="Bodoni SvtyTwo OS ITC TT-Bold"/>
              </a:defRPr>
            </a:lvl1pPr>
          </a:lstStyle>
          <a:p>
            <a:r>
              <a:t>NORM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56A4B-0182-774C-BF74-7C30CC707137}"/>
              </a:ext>
            </a:extLst>
          </p:cNvPr>
          <p:cNvSpPr txBox="1"/>
          <p:nvPr/>
        </p:nvSpPr>
        <p:spPr>
          <a:xfrm>
            <a:off x="3045830" y="1752591"/>
            <a:ext cx="3170097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 sz="4800">
                <a:solidFill>
                  <a:schemeClr val="bg1"/>
                </a:solidFill>
              </a:rPr>
              <a:t>批量归一化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905" y="38064"/>
            <a:ext cx="1124911" cy="4631985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Batch Norm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批量归一化</a:t>
            </a:r>
          </a:p>
        </p:txBody>
      </p:sp>
      <p:sp>
        <p:nvSpPr>
          <p:cNvPr id="312" name="Loss occurs at last layer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813529" cy="39377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损失发生在最后一层</a:t>
            </a:r>
          </a:p>
          <a:p>
            <a:pPr marL="1040731" lvl="1" indent="-240631"/>
            <a:r>
              <a:rPr lang="ja-JP" altLang="en-US"/>
              <a:t>最后一层可快速学习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数据插入在第一层</a:t>
            </a:r>
            <a:r>
              <a:rPr lang="zh-CN" altLang="en-US" dirty="0"/>
              <a:t>（</a:t>
            </a:r>
            <a:r>
              <a:rPr lang="ja-JP" altLang="en-US"/>
              <a:t>底层</a:t>
            </a:r>
            <a:r>
              <a:rPr lang="zh-CN" altLang="en-US"/>
              <a:t>）</a:t>
            </a:r>
            <a:endParaRPr lang="ja-JP" altLang="en-US"/>
          </a:p>
          <a:p>
            <a:pPr marL="1040731" lvl="1" indent="-240631"/>
            <a:r>
              <a:rPr lang="ja-JP" altLang="en-US"/>
              <a:t>底层变化 </a:t>
            </a:r>
            <a:r>
              <a:rPr lang="en-US" altLang="ja-JP" dirty="0"/>
              <a:t>- </a:t>
            </a:r>
            <a:r>
              <a:rPr lang="ja-JP" altLang="en-US"/>
              <a:t>一切都变化</a:t>
            </a:r>
          </a:p>
          <a:p>
            <a:pPr marL="1040731" lvl="1" indent="-240631"/>
            <a:r>
              <a:rPr lang="ja-JP" altLang="en-US"/>
              <a:t>最后一层需要多次重新学习</a:t>
            </a:r>
          </a:p>
          <a:p>
            <a:pPr marL="1040731" lvl="1" indent="-240631"/>
            <a:r>
              <a:rPr lang="ja-JP" altLang="en-US"/>
              <a:t>收敛缓慢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这就像协变量偏移</a:t>
            </a:r>
            <a:endParaRPr lang="en-US" altLang="ja-JP" dirty="0"/>
          </a:p>
          <a:p>
            <a:pPr lvl="1" indent="0">
              <a:buNone/>
            </a:pPr>
            <a:r>
              <a:rPr lang="ja-JP" altLang="en-US">
                <a:solidFill>
                  <a:schemeClr val="accent3"/>
                </a:solidFill>
              </a:rPr>
              <a:t>我们可以避免在学习第一层时</a:t>
            </a:r>
            <a:endParaRPr lang="en-US" altLang="ja-JP" dirty="0">
              <a:solidFill>
                <a:schemeClr val="accent3"/>
              </a:solidFill>
            </a:endParaRPr>
          </a:p>
          <a:p>
            <a:pPr lvl="1" indent="0">
              <a:buNone/>
            </a:pPr>
            <a:r>
              <a:rPr lang="ja-JP" altLang="en-US">
                <a:solidFill>
                  <a:schemeClr val="accent3"/>
                </a:solidFill>
              </a:rPr>
              <a:t>改变最后一层吗？</a:t>
            </a:r>
          </a:p>
          <a:p>
            <a:pPr marL="240631" indent="-240631">
              <a:buSzPct val="100000"/>
              <a:buFontTx/>
              <a:buChar char="•"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313" name="loss"/>
          <p:cNvSpPr/>
          <p:nvPr/>
        </p:nvSpPr>
        <p:spPr>
          <a:xfrm>
            <a:off x="6901543" y="41916"/>
            <a:ext cx="1339451" cy="600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1" y="0"/>
                </a:moveTo>
                <a:cubicBezTo>
                  <a:pt x="337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37" y="21600"/>
                  <a:pt x="751" y="21600"/>
                </a:cubicBezTo>
                <a:lnTo>
                  <a:pt x="14239" y="21600"/>
                </a:lnTo>
                <a:cubicBezTo>
                  <a:pt x="14653" y="21600"/>
                  <a:pt x="14989" y="20736"/>
                  <a:pt x="14989" y="19674"/>
                </a:cubicBezTo>
                <a:lnTo>
                  <a:pt x="14989" y="10615"/>
                </a:lnTo>
                <a:lnTo>
                  <a:pt x="21600" y="6762"/>
                </a:lnTo>
                <a:lnTo>
                  <a:pt x="14989" y="2925"/>
                </a:lnTo>
                <a:lnTo>
                  <a:pt x="14989" y="1926"/>
                </a:lnTo>
                <a:cubicBezTo>
                  <a:pt x="14989" y="864"/>
                  <a:pt x="14653" y="0"/>
                  <a:pt x="14239" y="0"/>
                </a:cubicBezTo>
                <a:lnTo>
                  <a:pt x="751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损失</a:t>
            </a:r>
            <a:endParaRPr dirty="0"/>
          </a:p>
        </p:txBody>
      </p:sp>
      <p:sp>
        <p:nvSpPr>
          <p:cNvPr id="314" name="data"/>
          <p:cNvSpPr/>
          <p:nvPr/>
        </p:nvSpPr>
        <p:spPr>
          <a:xfrm>
            <a:off x="6911051" y="4308842"/>
            <a:ext cx="1377372" cy="60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6" y="0"/>
                </a:moveTo>
                <a:cubicBezTo>
                  <a:pt x="312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12" y="21600"/>
                  <a:pt x="696" y="21600"/>
                </a:cubicBezTo>
                <a:lnTo>
                  <a:pt x="13199" y="21600"/>
                </a:lnTo>
                <a:cubicBezTo>
                  <a:pt x="13583" y="21600"/>
                  <a:pt x="13895" y="20736"/>
                  <a:pt x="13895" y="19674"/>
                </a:cubicBezTo>
                <a:lnTo>
                  <a:pt x="13895" y="11057"/>
                </a:lnTo>
                <a:lnTo>
                  <a:pt x="21600" y="7219"/>
                </a:lnTo>
                <a:lnTo>
                  <a:pt x="13895" y="3367"/>
                </a:lnTo>
                <a:lnTo>
                  <a:pt x="13895" y="1926"/>
                </a:lnTo>
                <a:cubicBezTo>
                  <a:pt x="13895" y="864"/>
                  <a:pt x="13583" y="0"/>
                  <a:pt x="13199" y="0"/>
                </a:cubicBezTo>
                <a:lnTo>
                  <a:pt x="696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数据</a:t>
            </a:r>
            <a:endParaRPr dirty="0"/>
          </a:p>
        </p:txBody>
      </p:sp>
      <p:sp>
        <p:nvSpPr>
          <p:cNvPr id="315" name="Double Arrow"/>
          <p:cNvSpPr/>
          <p:nvPr/>
        </p:nvSpPr>
        <p:spPr>
          <a:xfrm rot="16200000">
            <a:off x="5662104" y="2411310"/>
            <a:ext cx="3299510" cy="377311"/>
          </a:xfrm>
          <a:prstGeom prst="leftRightArrow">
            <a:avLst>
              <a:gd name="adj1" fmla="val 27526"/>
              <a:gd name="adj2" fmla="val 99165"/>
            </a:avLst>
          </a:prstGeom>
          <a:solidFill>
            <a:srgbClr val="FF2600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443" name="Incep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dirty="0"/>
              <a:t>Inception</a:t>
            </a:r>
          </a:p>
          <a:p>
            <a:pPr lvl="1"/>
            <a:r>
              <a:rPr lang="ja-JP" altLang="en-US" dirty="0"/>
              <a:t>卷积的不均匀混合（不同深度）</a:t>
            </a:r>
          </a:p>
          <a:p>
            <a:pPr lvl="1"/>
            <a:r>
              <a:rPr lang="ja-JP" altLang="en-US" dirty="0"/>
              <a:t>批量归一正则化</a:t>
            </a:r>
            <a:endParaRPr lang="en-US" altLang="ja-JP" dirty="0"/>
          </a:p>
          <a:p>
            <a:r>
              <a:rPr b="1" dirty="0" err="1"/>
              <a:t>ResNet</a:t>
            </a:r>
            <a:endParaRPr b="1" dirty="0"/>
          </a:p>
          <a:p>
            <a:pPr lvl="1"/>
            <a:r>
              <a:rPr lang="ja-JP" altLang="en-US" dirty="0"/>
              <a:t>泰勒</a:t>
            </a:r>
            <a:r>
              <a:rPr lang="zh-CN" altLang="en-US" dirty="0"/>
              <a:t>展开式</a:t>
            </a:r>
            <a:endParaRPr lang="en-US" altLang="zh-CN" dirty="0"/>
          </a:p>
          <a:p>
            <a:pPr lvl="1"/>
            <a:r>
              <a:rPr lang="ja-JP" altLang="en-US" dirty="0"/>
              <a:t>残差网络</a:t>
            </a:r>
            <a:r>
              <a:rPr lang="zh-CN" altLang="en-US" dirty="0"/>
              <a:t>（</a:t>
            </a:r>
            <a:r>
              <a:rPr b="1" dirty="0" err="1"/>
              <a:t>ResNext</a:t>
            </a:r>
            <a:r>
              <a:rPr lang="zh-CN" altLang="en-US" dirty="0"/>
              <a:t>）</a:t>
            </a:r>
            <a:r>
              <a:rPr dirty="0"/>
              <a:t> </a:t>
            </a:r>
            <a:r>
              <a:rPr lang="ja-JP" altLang="en-US" dirty="0"/>
              <a:t>分解卷积</a:t>
            </a:r>
            <a:endParaRPr dirty="0"/>
          </a:p>
          <a:p>
            <a:r>
              <a:rPr b="1" dirty="0"/>
              <a:t>Zoo</a:t>
            </a:r>
            <a:br>
              <a:rPr dirty="0"/>
            </a:br>
            <a:r>
              <a:rPr lang="ja-JP" altLang="en-US" dirty="0"/>
              <a:t>稠密连接网络</a:t>
            </a:r>
            <a:r>
              <a:rPr lang="zh-CN" altLang="en-US" dirty="0"/>
              <a:t>（</a:t>
            </a:r>
            <a:r>
              <a:rPr dirty="0" err="1"/>
              <a:t>DenseNet</a:t>
            </a:r>
            <a:r>
              <a:rPr lang="zh-CN" altLang="en-US" dirty="0"/>
              <a:t>）</a:t>
            </a:r>
            <a:r>
              <a:rPr dirty="0"/>
              <a:t>, </a:t>
            </a:r>
            <a:r>
              <a:rPr dirty="0" err="1"/>
              <a:t>ShuffleNet</a:t>
            </a:r>
            <a:r>
              <a:rPr dirty="0"/>
              <a:t>, </a:t>
            </a:r>
            <a:r>
              <a:rPr lang="ja-JP" altLang="en-US" dirty="0"/>
              <a:t>可分解卷积层</a:t>
            </a:r>
            <a:r>
              <a:rPr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15373199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905" y="38064"/>
            <a:ext cx="1124911" cy="4631985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Batch Norm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批量归一化</a:t>
            </a:r>
            <a:endParaRPr dirty="0"/>
          </a:p>
        </p:txBody>
      </p:sp>
      <p:sp>
        <p:nvSpPr>
          <p:cNvPr id="319" name="Can we avoid changing last layers while  learning first layers?…"/>
          <p:cNvSpPr txBox="1">
            <a:spLocks noGrp="1"/>
          </p:cNvSpPr>
          <p:nvPr>
            <p:ph type="body" idx="1"/>
          </p:nvPr>
        </p:nvSpPr>
        <p:spPr>
          <a:xfrm>
            <a:off x="201083" y="897754"/>
            <a:ext cx="7813529" cy="3937784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学习第一层时，我们可以避免更改最后一层吗？</a:t>
            </a:r>
            <a:endParaRPr lang="en-US" altLang="ja-JP" dirty="0"/>
          </a:p>
          <a:p>
            <a:pPr marL="1040731" lvl="1" indent="-240631"/>
            <a:r>
              <a:rPr lang="ja-JP" altLang="en-US"/>
              <a:t>修正均值和方差</a:t>
            </a:r>
            <a:endParaRPr lang="en-US" altLang="ja-JP" dirty="0"/>
          </a:p>
          <a:p>
            <a:pPr marL="1040731" lvl="1" indent="-240631"/>
            <a:endParaRPr lang="en-US" altLang="ja-JP" dirty="0"/>
          </a:p>
          <a:p>
            <a:pPr marL="1040731" lvl="1" indent="-240631"/>
            <a:endParaRPr lang="en-US" altLang="ja-JP" dirty="0"/>
          </a:p>
          <a:p>
            <a:pPr marL="1040731" lvl="1" indent="-240631"/>
            <a:endParaRPr lang="en-US" altLang="ja-JP" dirty="0"/>
          </a:p>
          <a:p>
            <a:pPr marL="1040731" lvl="1" indent="-240631"/>
            <a:r>
              <a:rPr lang="ja-JP" altLang="en-US"/>
              <a:t>单独调整</a:t>
            </a:r>
            <a:r>
              <a:rPr lang="zh-CN" altLang="en-US" dirty="0"/>
              <a:t>：</a:t>
            </a:r>
            <a:endParaRPr dirty="0"/>
          </a:p>
        </p:txBody>
      </p:sp>
      <p:sp>
        <p:nvSpPr>
          <p:cNvPr id="322" name="Double Arrow"/>
          <p:cNvSpPr/>
          <p:nvPr/>
        </p:nvSpPr>
        <p:spPr>
          <a:xfrm rot="16200000">
            <a:off x="6071821" y="2399834"/>
            <a:ext cx="3299510" cy="377311"/>
          </a:xfrm>
          <a:prstGeom prst="leftRightArrow">
            <a:avLst>
              <a:gd name="adj1" fmla="val 27526"/>
              <a:gd name="adj2" fmla="val 99165"/>
            </a:avLst>
          </a:prstGeom>
          <a:solidFill>
            <a:srgbClr val="FF2600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62" y="1901939"/>
            <a:ext cx="64643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301" y="3652788"/>
            <a:ext cx="28194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mean"/>
          <p:cNvSpPr/>
          <p:nvPr/>
        </p:nvSpPr>
        <p:spPr>
          <a:xfrm>
            <a:off x="5345108" y="3042505"/>
            <a:ext cx="1232695" cy="72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90" y="0"/>
                </a:moveTo>
                <a:cubicBezTo>
                  <a:pt x="3272" y="0"/>
                  <a:pt x="2851" y="715"/>
                  <a:pt x="2851" y="1593"/>
                </a:cubicBezTo>
                <a:lnTo>
                  <a:pt x="2851" y="11308"/>
                </a:lnTo>
                <a:lnTo>
                  <a:pt x="0" y="21600"/>
                </a:lnTo>
                <a:lnTo>
                  <a:pt x="8561" y="17870"/>
                </a:lnTo>
                <a:lnTo>
                  <a:pt x="20661" y="17870"/>
                </a:lnTo>
                <a:cubicBezTo>
                  <a:pt x="21179" y="17870"/>
                  <a:pt x="21600" y="17155"/>
                  <a:pt x="21600" y="16277"/>
                </a:cubicBezTo>
                <a:lnTo>
                  <a:pt x="21600" y="1593"/>
                </a:lnTo>
                <a:cubicBezTo>
                  <a:pt x="21600" y="715"/>
                  <a:pt x="21179" y="0"/>
                  <a:pt x="20661" y="0"/>
                </a:cubicBezTo>
                <a:lnTo>
                  <a:pt x="379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均值</a:t>
            </a:r>
            <a:endParaRPr dirty="0"/>
          </a:p>
        </p:txBody>
      </p:sp>
      <p:sp>
        <p:nvSpPr>
          <p:cNvPr id="326" name="variance"/>
          <p:cNvSpPr/>
          <p:nvPr/>
        </p:nvSpPr>
        <p:spPr>
          <a:xfrm>
            <a:off x="2302087" y="4256107"/>
            <a:ext cx="1500585" cy="761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7" y="0"/>
                </a:moveTo>
                <a:lnTo>
                  <a:pt x="16464" y="4559"/>
                </a:lnTo>
                <a:lnTo>
                  <a:pt x="771" y="4559"/>
                </a:lnTo>
                <a:cubicBezTo>
                  <a:pt x="346" y="4559"/>
                  <a:pt x="0" y="5240"/>
                  <a:pt x="0" y="6078"/>
                </a:cubicBezTo>
                <a:lnTo>
                  <a:pt x="0" y="20080"/>
                </a:lnTo>
                <a:cubicBezTo>
                  <a:pt x="0" y="20918"/>
                  <a:pt x="346" y="21600"/>
                  <a:pt x="771" y="21600"/>
                </a:cubicBezTo>
                <a:lnTo>
                  <a:pt x="20829" y="21600"/>
                </a:lnTo>
                <a:cubicBezTo>
                  <a:pt x="21254" y="21600"/>
                  <a:pt x="21600" y="20918"/>
                  <a:pt x="21600" y="20080"/>
                </a:cubicBezTo>
                <a:lnTo>
                  <a:pt x="21600" y="6078"/>
                </a:lnTo>
                <a:cubicBezTo>
                  <a:pt x="21600" y="5240"/>
                  <a:pt x="21254" y="4559"/>
                  <a:pt x="20829" y="4559"/>
                </a:cubicBezTo>
                <a:lnTo>
                  <a:pt x="19543" y="4559"/>
                </a:lnTo>
                <a:lnTo>
                  <a:pt x="18007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方差</a:t>
            </a:r>
            <a:endParaRPr dirty="0"/>
          </a:p>
        </p:txBody>
      </p:sp>
      <p:sp>
        <p:nvSpPr>
          <p:cNvPr id="12" name="loss">
            <a:extLst>
              <a:ext uri="{FF2B5EF4-FFF2-40B4-BE49-F238E27FC236}">
                <a16:creationId xmlns:a16="http://schemas.microsoft.com/office/drawing/2014/main" id="{5E831E4B-EB99-3A40-9BB6-7378A779C3DD}"/>
              </a:ext>
            </a:extLst>
          </p:cNvPr>
          <p:cNvSpPr/>
          <p:nvPr/>
        </p:nvSpPr>
        <p:spPr>
          <a:xfrm>
            <a:off x="6901543" y="41916"/>
            <a:ext cx="1339451" cy="600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1" y="0"/>
                </a:moveTo>
                <a:cubicBezTo>
                  <a:pt x="337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37" y="21600"/>
                  <a:pt x="751" y="21600"/>
                </a:cubicBezTo>
                <a:lnTo>
                  <a:pt x="14239" y="21600"/>
                </a:lnTo>
                <a:cubicBezTo>
                  <a:pt x="14653" y="21600"/>
                  <a:pt x="14989" y="20736"/>
                  <a:pt x="14989" y="19674"/>
                </a:cubicBezTo>
                <a:lnTo>
                  <a:pt x="14989" y="10615"/>
                </a:lnTo>
                <a:lnTo>
                  <a:pt x="21600" y="6762"/>
                </a:lnTo>
                <a:lnTo>
                  <a:pt x="14989" y="2925"/>
                </a:lnTo>
                <a:lnTo>
                  <a:pt x="14989" y="1926"/>
                </a:lnTo>
                <a:cubicBezTo>
                  <a:pt x="14989" y="864"/>
                  <a:pt x="14653" y="0"/>
                  <a:pt x="14239" y="0"/>
                </a:cubicBezTo>
                <a:lnTo>
                  <a:pt x="751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损失</a:t>
            </a:r>
            <a:endParaRPr dirty="0"/>
          </a:p>
        </p:txBody>
      </p:sp>
      <p:sp>
        <p:nvSpPr>
          <p:cNvPr id="14" name="data">
            <a:extLst>
              <a:ext uri="{FF2B5EF4-FFF2-40B4-BE49-F238E27FC236}">
                <a16:creationId xmlns:a16="http://schemas.microsoft.com/office/drawing/2014/main" id="{5AEB857E-1419-DA44-BD4A-00A078D3F6B3}"/>
              </a:ext>
            </a:extLst>
          </p:cNvPr>
          <p:cNvSpPr/>
          <p:nvPr/>
        </p:nvSpPr>
        <p:spPr>
          <a:xfrm>
            <a:off x="6911051" y="4308842"/>
            <a:ext cx="1377372" cy="60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6" y="0"/>
                </a:moveTo>
                <a:cubicBezTo>
                  <a:pt x="312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12" y="21600"/>
                  <a:pt x="696" y="21600"/>
                </a:cubicBezTo>
                <a:lnTo>
                  <a:pt x="13199" y="21600"/>
                </a:lnTo>
                <a:cubicBezTo>
                  <a:pt x="13583" y="21600"/>
                  <a:pt x="13895" y="20736"/>
                  <a:pt x="13895" y="19674"/>
                </a:cubicBezTo>
                <a:lnTo>
                  <a:pt x="13895" y="11057"/>
                </a:lnTo>
                <a:lnTo>
                  <a:pt x="21600" y="7219"/>
                </a:lnTo>
                <a:lnTo>
                  <a:pt x="13895" y="3367"/>
                </a:lnTo>
                <a:lnTo>
                  <a:pt x="13895" y="1926"/>
                </a:lnTo>
                <a:cubicBezTo>
                  <a:pt x="13895" y="864"/>
                  <a:pt x="13583" y="0"/>
                  <a:pt x="13199" y="0"/>
                </a:cubicBezTo>
                <a:lnTo>
                  <a:pt x="696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his was the original motivation …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8743413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这是最初的动机</a:t>
            </a:r>
            <a:r>
              <a:rPr lang="en-US" altLang="ja-JP" dirty="0"/>
              <a:t>......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What Batch Norms really 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批量归一化</a:t>
            </a:r>
            <a:endParaRPr dirty="0"/>
          </a:p>
        </p:txBody>
      </p:sp>
      <p:sp>
        <p:nvSpPr>
          <p:cNvPr id="331" name="Doesn’t really reduce covariate shift (Lipton et al., 2018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82888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35818" indent="-235818" defTabSz="448055">
              <a:defRPr sz="2352"/>
            </a:pPr>
            <a:r>
              <a:rPr lang="ja-JP" altLang="en-US" dirty="0"/>
              <a:t>并没有真正减少协变量的变化</a:t>
            </a:r>
            <a:r>
              <a:rPr lang="zh-CN" altLang="en-US" dirty="0"/>
              <a:t> </a:t>
            </a:r>
            <a:r>
              <a:rPr dirty="0"/>
              <a:t>(Lipton et al., 2018)</a:t>
            </a:r>
          </a:p>
          <a:p>
            <a:pPr marL="235818" indent="-235818" defTabSz="448055">
              <a:defRPr sz="2352"/>
            </a:pPr>
            <a:r>
              <a:rPr lang="ja-JP" altLang="en-US" dirty="0"/>
              <a:t>通过注入噪声进行正规化</a:t>
            </a:r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lang="ja-JP" altLang="en-US" dirty="0"/>
          </a:p>
          <a:p>
            <a:pPr marL="235818" indent="-235818" defTabSz="448055">
              <a:defRPr sz="2352"/>
            </a:pPr>
            <a:endParaRPr lang="ja-JP" altLang="en-US" dirty="0"/>
          </a:p>
          <a:p>
            <a:pPr marL="235818" indent="-235818" defTabSz="448055">
              <a:defRPr sz="2352"/>
            </a:pPr>
            <a:endParaRPr lang="ja-JP" altLang="en-US" dirty="0"/>
          </a:p>
          <a:p>
            <a:pPr marL="795287" lvl="1" indent="-235818" defTabSz="448055">
              <a:defRPr sz="2352"/>
            </a:pPr>
            <a:r>
              <a:rPr lang="ja-JP" altLang="en-US" dirty="0"/>
              <a:t>每个小批量随机偏移</a:t>
            </a:r>
            <a:r>
              <a:rPr lang="zh-CN" altLang="en-US" dirty="0"/>
              <a:t>（</a:t>
            </a:r>
            <a:r>
              <a:rPr lang="en-US" altLang="zh-CN" dirty="0"/>
              <a:t>shift</a:t>
            </a:r>
            <a:r>
              <a:rPr lang="zh-CN" altLang="en-US" dirty="0"/>
              <a:t>）</a:t>
            </a:r>
            <a:endParaRPr lang="ja-JP" altLang="en-US" dirty="0"/>
          </a:p>
          <a:p>
            <a:pPr marL="795287" lvl="1" indent="-235818" defTabSz="448055">
              <a:defRPr sz="2352"/>
            </a:pPr>
            <a:r>
              <a:rPr lang="ja-JP" altLang="en-US" dirty="0"/>
              <a:t>每个小批量的随机转换比例</a:t>
            </a:r>
            <a:r>
              <a:rPr lang="zh-CN" altLang="en-US" dirty="0"/>
              <a:t>（</a:t>
            </a:r>
            <a:r>
              <a:rPr lang="en-US" altLang="zh-CN" dirty="0"/>
              <a:t>scale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95287" lvl="1" indent="-235818" defTabSz="448055">
              <a:defRPr sz="2352"/>
            </a:pPr>
            <a:endParaRPr lang="ja-JP" altLang="en-US" dirty="0"/>
          </a:p>
          <a:p>
            <a:pPr marL="235818" indent="-235818" defTabSz="448055">
              <a:defRPr sz="2352"/>
            </a:pPr>
            <a:r>
              <a:rPr lang="ja-JP" altLang="en-US" dirty="0"/>
              <a:t>无需与丢弃法共用（两者都是正</a:t>
            </a:r>
            <a:r>
              <a:rPr lang="zh-CN" altLang="en-US" dirty="0"/>
              <a:t>则</a:t>
            </a:r>
            <a:r>
              <a:rPr lang="ja-JP" altLang="en-US" dirty="0"/>
              <a:t>化控制）</a:t>
            </a:r>
          </a:p>
          <a:p>
            <a:pPr marL="235818" indent="-235818" defTabSz="448055">
              <a:defRPr sz="2352"/>
            </a:pPr>
            <a:r>
              <a:rPr lang="ja-JP" altLang="en-US" dirty="0"/>
              <a:t>理想的小批量大小为</a:t>
            </a:r>
            <a:r>
              <a:rPr lang="zh-CN" altLang="en-US" dirty="0"/>
              <a:t> </a:t>
            </a:r>
            <a:r>
              <a:rPr lang="en-US" altLang="ja-JP" dirty="0"/>
              <a:t>64</a:t>
            </a:r>
            <a:r>
              <a:rPr lang="en-US" altLang="zh-CN" dirty="0"/>
              <a:t>-</a:t>
            </a:r>
            <a:r>
              <a:rPr lang="en-US" altLang="ja-JP" dirty="0"/>
              <a:t>256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Equation"/>
              <p:cNvSpPr txBox="1"/>
              <p:nvPr/>
            </p:nvSpPr>
            <p:spPr>
              <a:xfrm>
                <a:off x="2689461" y="1794263"/>
                <a:ext cx="2400736" cy="72938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limUpp>
                                <m:limUp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lim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limUpp>
                                <m:limUp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lim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61" y="1794263"/>
                <a:ext cx="2400736" cy="729384"/>
              </a:xfrm>
              <a:prstGeom prst="rect">
                <a:avLst/>
              </a:prstGeom>
              <a:blipFill>
                <a:blip r:embed="rId2"/>
                <a:stretch>
                  <a:fillRect l="-3158" r="-16316" b="-508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3" name="Empirical mean"/>
          <p:cNvSpPr/>
          <p:nvPr/>
        </p:nvSpPr>
        <p:spPr>
          <a:xfrm>
            <a:off x="5238461" y="1459362"/>
            <a:ext cx="2048273" cy="943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15" y="0"/>
                </a:moveTo>
                <a:cubicBezTo>
                  <a:pt x="8546" y="0"/>
                  <a:pt x="8245" y="653"/>
                  <a:pt x="8245" y="1453"/>
                </a:cubicBezTo>
                <a:lnTo>
                  <a:pt x="8245" y="15614"/>
                </a:lnTo>
                <a:lnTo>
                  <a:pt x="0" y="21600"/>
                </a:lnTo>
                <a:lnTo>
                  <a:pt x="16461" y="19238"/>
                </a:lnTo>
                <a:lnTo>
                  <a:pt x="20935" y="19238"/>
                </a:lnTo>
                <a:cubicBezTo>
                  <a:pt x="21303" y="19238"/>
                  <a:pt x="21600" y="18595"/>
                  <a:pt x="21600" y="17794"/>
                </a:cubicBezTo>
                <a:lnTo>
                  <a:pt x="21600" y="1453"/>
                </a:lnTo>
                <a:cubicBezTo>
                  <a:pt x="21600" y="653"/>
                  <a:pt x="21303" y="0"/>
                  <a:pt x="20935" y="0"/>
                </a:cubicBezTo>
                <a:lnTo>
                  <a:pt x="891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dirty="0"/>
              <a:t>Empirical </a:t>
            </a:r>
          </a:p>
          <a:p>
            <a:pPr algn="r"/>
            <a:r>
              <a:rPr lang="en-US" dirty="0"/>
              <a:t>mean</a:t>
            </a:r>
            <a:r>
              <a:rPr dirty="0"/>
              <a:t> mean</a:t>
            </a:r>
          </a:p>
        </p:txBody>
      </p:sp>
      <p:sp>
        <p:nvSpPr>
          <p:cNvPr id="334" name="Empirical variance"/>
          <p:cNvSpPr/>
          <p:nvPr/>
        </p:nvSpPr>
        <p:spPr>
          <a:xfrm>
            <a:off x="4779320" y="2751784"/>
            <a:ext cx="1768873" cy="91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135" y="5250"/>
                </a:lnTo>
                <a:lnTo>
                  <a:pt x="6135" y="20112"/>
                </a:lnTo>
                <a:cubicBezTo>
                  <a:pt x="6135" y="20937"/>
                  <a:pt x="6484" y="21600"/>
                  <a:pt x="6911" y="21600"/>
                </a:cubicBezTo>
                <a:lnTo>
                  <a:pt x="20829" y="21600"/>
                </a:lnTo>
                <a:cubicBezTo>
                  <a:pt x="21257" y="21600"/>
                  <a:pt x="21600" y="20937"/>
                  <a:pt x="21600" y="20112"/>
                </a:cubicBezTo>
                <a:lnTo>
                  <a:pt x="21600" y="3276"/>
                </a:lnTo>
                <a:cubicBezTo>
                  <a:pt x="21600" y="2451"/>
                  <a:pt x="21257" y="1778"/>
                  <a:pt x="20829" y="1778"/>
                </a:cubicBezTo>
                <a:lnTo>
                  <a:pt x="14505" y="17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Empirical variance</a:t>
            </a:r>
          </a:p>
        </p:txBody>
      </p:sp>
      <p:sp>
        <p:nvSpPr>
          <p:cNvPr id="335" name="Random offset"/>
          <p:cNvSpPr/>
          <p:nvPr/>
        </p:nvSpPr>
        <p:spPr>
          <a:xfrm>
            <a:off x="5238461" y="1459362"/>
            <a:ext cx="2048273" cy="943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15" y="0"/>
                </a:moveTo>
                <a:cubicBezTo>
                  <a:pt x="8546" y="0"/>
                  <a:pt x="8245" y="653"/>
                  <a:pt x="8245" y="1453"/>
                </a:cubicBezTo>
                <a:lnTo>
                  <a:pt x="8245" y="15614"/>
                </a:lnTo>
                <a:lnTo>
                  <a:pt x="0" y="21600"/>
                </a:lnTo>
                <a:lnTo>
                  <a:pt x="16461" y="19238"/>
                </a:lnTo>
                <a:lnTo>
                  <a:pt x="20935" y="19238"/>
                </a:lnTo>
                <a:cubicBezTo>
                  <a:pt x="21303" y="19238"/>
                  <a:pt x="21600" y="18595"/>
                  <a:pt x="21600" y="17794"/>
                </a:cubicBezTo>
                <a:lnTo>
                  <a:pt x="21600" y="1453"/>
                </a:lnTo>
                <a:cubicBezTo>
                  <a:pt x="21600" y="653"/>
                  <a:pt x="21303" y="0"/>
                  <a:pt x="20935" y="0"/>
                </a:cubicBezTo>
                <a:lnTo>
                  <a:pt x="8915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dirty="0"/>
              <a:t>Random </a:t>
            </a:r>
            <a:endParaRPr lang="en-US" dirty="0"/>
          </a:p>
          <a:p>
            <a:pPr algn="r"/>
            <a:r>
              <a:rPr dirty="0"/>
              <a:t>offset</a:t>
            </a:r>
          </a:p>
        </p:txBody>
      </p:sp>
      <p:sp>
        <p:nvSpPr>
          <p:cNvPr id="336" name="Random scale"/>
          <p:cNvSpPr/>
          <p:nvPr/>
        </p:nvSpPr>
        <p:spPr>
          <a:xfrm>
            <a:off x="4779320" y="2751784"/>
            <a:ext cx="1768873" cy="91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135" y="5250"/>
                </a:lnTo>
                <a:lnTo>
                  <a:pt x="6135" y="20112"/>
                </a:lnTo>
                <a:cubicBezTo>
                  <a:pt x="6135" y="20937"/>
                  <a:pt x="6484" y="21600"/>
                  <a:pt x="6911" y="21600"/>
                </a:cubicBezTo>
                <a:lnTo>
                  <a:pt x="20829" y="21600"/>
                </a:lnTo>
                <a:cubicBezTo>
                  <a:pt x="21257" y="21600"/>
                  <a:pt x="21600" y="20937"/>
                  <a:pt x="21600" y="20112"/>
                </a:cubicBezTo>
                <a:lnTo>
                  <a:pt x="21600" y="3276"/>
                </a:lnTo>
                <a:cubicBezTo>
                  <a:pt x="21600" y="2451"/>
                  <a:pt x="21257" y="1778"/>
                  <a:pt x="20829" y="1778"/>
                </a:cubicBezTo>
                <a:lnTo>
                  <a:pt x="14505" y="1778"/>
                </a:lnTo>
                <a:lnTo>
                  <a:pt x="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dirty="0"/>
              <a:t>Random </a:t>
            </a:r>
            <a:endParaRPr lang="en-US" dirty="0"/>
          </a:p>
          <a:p>
            <a:pPr algn="r"/>
            <a:r>
              <a:rPr dirty="0"/>
              <a:t>scale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1" animBg="1" advAuto="0"/>
      <p:bldP spid="336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细节</a:t>
            </a:r>
            <a:endParaRPr dirty="0"/>
          </a:p>
        </p:txBody>
      </p:sp>
      <p:sp>
        <p:nvSpPr>
          <p:cNvPr id="339" name="Dense Layer One normalization for all…"/>
          <p:cNvSpPr txBox="1">
            <a:spLocks noGrp="1"/>
          </p:cNvSpPr>
          <p:nvPr>
            <p:ph type="body" idx="1"/>
          </p:nvPr>
        </p:nvSpPr>
        <p:spPr>
          <a:xfrm>
            <a:off x="340592" y="1161731"/>
            <a:ext cx="8205304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FontTx/>
              <a:buChar char="•"/>
            </a:pPr>
            <a:r>
              <a:rPr lang="ja-JP" altLang="en-US" sz="2000" b="1" dirty="0"/>
              <a:t>稠密层</a:t>
            </a:r>
            <a:br>
              <a:rPr sz="2000" b="1" dirty="0"/>
            </a:br>
            <a:r>
              <a:rPr lang="ja-JP" altLang="en-US" sz="2000" dirty="0"/>
              <a:t>对所有神经元进行批量归一化</a:t>
            </a:r>
          </a:p>
          <a:p>
            <a:pPr marL="240631" indent="-240631">
              <a:buSzPct val="100000"/>
              <a:buChar char="•"/>
            </a:pPr>
            <a:r>
              <a:rPr lang="ja-JP" altLang="en-US" sz="2000" b="1" dirty="0"/>
              <a:t>卷积层</a:t>
            </a:r>
            <a:br>
              <a:rPr sz="2000" dirty="0"/>
            </a:br>
            <a:r>
              <a:rPr lang="ja-JP" altLang="en-US" sz="2000" dirty="0"/>
              <a:t>每个通道一次批量归一化</a:t>
            </a:r>
            <a:endParaRPr sz="2000" dirty="0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sz="2000" b="1" dirty="0"/>
              <a:t>计算每个小批量的新均值和方差</a:t>
            </a:r>
          </a:p>
          <a:p>
            <a:pPr marL="621631" lvl="1" indent="-240631"/>
            <a:r>
              <a:rPr lang="ja-JP" altLang="en-US" sz="2000" dirty="0"/>
              <a:t>有效地充当正</a:t>
            </a:r>
            <a:r>
              <a:rPr lang="zh-CN" altLang="en-US" sz="2000" dirty="0"/>
              <a:t>则</a:t>
            </a:r>
            <a:r>
              <a:rPr lang="ja-JP" altLang="en-US" sz="2000" dirty="0"/>
              <a:t>化</a:t>
            </a:r>
          </a:p>
          <a:p>
            <a:pPr marL="621631" lvl="1" indent="-240631"/>
            <a:r>
              <a:rPr lang="ja-JP" altLang="en-US" sz="2000" dirty="0"/>
              <a:t>最佳的批量大小约为</a:t>
            </a:r>
            <a:r>
              <a:rPr lang="en-US" altLang="ja-JP" sz="2000" dirty="0"/>
              <a:t>128</a:t>
            </a:r>
            <a:r>
              <a:rPr lang="ja-JP" altLang="en-US" sz="2000" dirty="0"/>
              <a:t>（与许多机器并行训练）</a:t>
            </a:r>
            <a:endParaRPr sz="2000" dirty="0"/>
          </a:p>
        </p:txBody>
      </p:sp>
      <p:sp>
        <p:nvSpPr>
          <p:cNvPr id="340" name="gluon.nn.BatchNorm(…)"/>
          <p:cNvSpPr txBox="1"/>
          <p:nvPr/>
        </p:nvSpPr>
        <p:spPr>
          <a:xfrm>
            <a:off x="126981" y="576580"/>
            <a:ext cx="418634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spcBef>
                <a:spcPts val="500"/>
              </a:spcBef>
              <a:defRPr sz="2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gluon.nn.BatchNorm</a:t>
            </a:r>
            <a:r>
              <a:rPr dirty="0"/>
              <a:t>(…)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sidual Networks"/>
          <p:cNvSpPr txBox="1">
            <a:spLocks noGrp="1"/>
          </p:cNvSpPr>
          <p:nvPr>
            <p:ph type="title"/>
          </p:nvPr>
        </p:nvSpPr>
        <p:spPr>
          <a:xfrm>
            <a:off x="685800" y="966129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残差网络</a:t>
            </a:r>
            <a:r>
              <a:rPr lang="zh-CN" altLang="en-US" dirty="0"/>
              <a:t>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dirty="0"/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26" y="1896551"/>
            <a:ext cx="6759148" cy="2571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Does adding layers improve accurac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添加层会提高准确性吗？</a:t>
            </a:r>
            <a:endParaRPr dirty="0"/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919" y="1000589"/>
            <a:ext cx="9286665" cy="353331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?"/>
          <p:cNvSpPr txBox="1"/>
          <p:nvPr/>
        </p:nvSpPr>
        <p:spPr>
          <a:xfrm>
            <a:off x="3802305" y="2586919"/>
            <a:ext cx="414448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>
                <a:solidFill>
                  <a:srgbClr val="FF26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348" name="✔︎"/>
          <p:cNvSpPr txBox="1"/>
          <p:nvPr/>
        </p:nvSpPr>
        <p:spPr>
          <a:xfrm>
            <a:off x="7078905" y="2444084"/>
            <a:ext cx="53400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>
                <a:solidFill>
                  <a:srgbClr val="00FA79"/>
                </a:solidFill>
              </a:defRPr>
            </a:lvl1pPr>
          </a:lstStyle>
          <a:p>
            <a:r>
              <a:t>✔︎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esidu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残差网络</a:t>
            </a:r>
            <a:r>
              <a:rPr lang="zh-CN" altLang="en-US" dirty="0"/>
              <a:t>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51" name="Adding a layer changes function  clas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284263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dirty="0"/>
              <a:t>添加层会更改原特征类</a:t>
            </a:r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我们想要</a:t>
            </a:r>
            <a:r>
              <a:rPr lang="zh-CN" altLang="en-US" dirty="0"/>
              <a:t>“</a:t>
            </a:r>
            <a:r>
              <a:rPr lang="ja-JP" altLang="en-US" dirty="0"/>
              <a:t>加</a:t>
            </a:r>
            <a:r>
              <a:rPr lang="zh-CN" altLang="en-US" dirty="0"/>
              <a:t>”</a:t>
            </a:r>
            <a:r>
              <a:rPr lang="ja-JP" altLang="en-US" dirty="0"/>
              <a:t>到原函数中</a:t>
            </a:r>
          </a:p>
          <a:p>
            <a:pPr marL="240631" indent="-240631">
              <a:buSzPct val="100000"/>
              <a:buChar char="•"/>
            </a:pPr>
            <a:r>
              <a:rPr lang="zh-CN" altLang="en-US" dirty="0"/>
              <a:t>“</a:t>
            </a:r>
            <a:r>
              <a:rPr lang="ja-JP" altLang="en-US" dirty="0"/>
              <a:t>泰勒</a:t>
            </a:r>
            <a:r>
              <a:rPr lang="zh-CN" altLang="en-US" dirty="0"/>
              <a:t>展开”</a:t>
            </a:r>
            <a:r>
              <a:rPr lang="ja-JP" altLang="en-US" dirty="0"/>
              <a:t>的参数</a:t>
            </a:r>
            <a:endParaRPr lang="en-US" dirty="0"/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41" y="763568"/>
            <a:ext cx="5148759" cy="404545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Equation"/>
              <p:cNvSpPr txBox="1"/>
              <p:nvPr/>
            </p:nvSpPr>
            <p:spPr>
              <a:xfrm>
                <a:off x="771086" y="3216151"/>
                <a:ext cx="1828189" cy="2700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6" y="3216151"/>
                <a:ext cx="1828189" cy="270054"/>
              </a:xfrm>
              <a:prstGeom prst="rect">
                <a:avLst/>
              </a:prstGeom>
              <a:blipFill>
                <a:blip r:embed="rId3"/>
                <a:stretch>
                  <a:fillRect l="-7586" r="-24138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He et al., 2015"/>
          <p:cNvSpPr txBox="1"/>
          <p:nvPr/>
        </p:nvSpPr>
        <p:spPr>
          <a:xfrm>
            <a:off x="4157041" y="4836751"/>
            <a:ext cx="15910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He et al., 2015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sNet Block in detai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残差块</a:t>
            </a:r>
            <a:endParaRPr dirty="0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850900"/>
            <a:ext cx="6489700" cy="407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In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残差块</a:t>
            </a:r>
            <a:endParaRPr dirty="0"/>
          </a:p>
        </p:txBody>
      </p:sp>
      <p:sp>
        <p:nvSpPr>
          <p:cNvPr id="360" name="def forward(self, X):…"/>
          <p:cNvSpPr txBox="1"/>
          <p:nvPr/>
        </p:nvSpPr>
        <p:spPr>
          <a:xfrm>
            <a:off x="3866041" y="930909"/>
            <a:ext cx="4515017" cy="343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800"/>
              </a:lnSpc>
              <a:defRPr sz="1840">
                <a:solidFill>
                  <a:srgbClr val="06287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7020"/>
                </a:solidFill>
              </a:rPr>
              <a:t>def</a:t>
            </a:r>
            <a:r>
              <a:rPr dirty="0">
                <a:solidFill>
                  <a:srgbClr val="455A64"/>
                </a:solidFill>
              </a:rPr>
              <a:t> </a:t>
            </a:r>
            <a:r>
              <a:rPr dirty="0"/>
              <a:t>forward</a:t>
            </a:r>
            <a:r>
              <a:rPr dirty="0">
                <a:solidFill>
                  <a:srgbClr val="455A64"/>
                </a:solidFill>
              </a:rPr>
              <a:t>(</a:t>
            </a:r>
            <a:r>
              <a:rPr dirty="0">
                <a:solidFill>
                  <a:srgbClr val="007020"/>
                </a:solidFill>
              </a:rPr>
              <a:t>self</a:t>
            </a:r>
            <a:r>
              <a:rPr dirty="0">
                <a:solidFill>
                  <a:srgbClr val="455A64"/>
                </a:solidFill>
              </a:rPr>
              <a:t>, X):</a:t>
            </a:r>
          </a:p>
          <a:p>
            <a:pPr lvl="1" indent="228600">
              <a:lnSpc>
                <a:spcPts val="3800"/>
              </a:lnSpc>
              <a:defRPr sz="1840">
                <a:solidFill>
                  <a:srgbClr val="06287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455A64"/>
                </a:solidFill>
              </a:rPr>
              <a:t>  </a:t>
            </a:r>
            <a:r>
              <a:rPr dirty="0"/>
              <a:t>Y </a:t>
            </a:r>
            <a:r>
              <a:rPr dirty="0">
                <a:solidFill>
                  <a:srgbClr val="666666"/>
                </a:solidFill>
              </a:rPr>
              <a:t>=</a:t>
            </a:r>
            <a:r>
              <a:rPr dirty="0"/>
              <a:t> </a:t>
            </a:r>
            <a:r>
              <a:rPr dirty="0">
                <a:solidFill>
                  <a:srgbClr val="007020"/>
                </a:solidFill>
              </a:rPr>
              <a:t>self</a:t>
            </a:r>
            <a:r>
              <a:rPr dirty="0">
                <a:solidFill>
                  <a:srgbClr val="666666"/>
                </a:solidFill>
              </a:rPr>
              <a:t>.</a:t>
            </a:r>
            <a:r>
              <a:rPr dirty="0"/>
              <a:t>bn1(</a:t>
            </a:r>
            <a:r>
              <a:rPr dirty="0">
                <a:solidFill>
                  <a:srgbClr val="007020"/>
                </a:solidFill>
              </a:rPr>
              <a:t>self</a:t>
            </a:r>
            <a:r>
              <a:rPr dirty="0">
                <a:solidFill>
                  <a:srgbClr val="666666"/>
                </a:solidFill>
              </a:rPr>
              <a:t>.</a:t>
            </a:r>
            <a:r>
              <a:rPr dirty="0"/>
              <a:t>conv1(X))</a:t>
            </a:r>
          </a:p>
          <a:p>
            <a:pPr lvl="1" indent="228600">
              <a:lnSpc>
                <a:spcPts val="3800"/>
              </a:lnSpc>
              <a:defRPr sz="1840">
                <a:solidFill>
                  <a:srgbClr val="06287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Y = </a:t>
            </a:r>
            <a:r>
              <a:rPr dirty="0" err="1"/>
              <a:t>nd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relu</a:t>
            </a:r>
            <a:r>
              <a:rPr dirty="0"/>
              <a:t>(Y)</a:t>
            </a:r>
          </a:p>
          <a:p>
            <a:pPr>
              <a:lnSpc>
                <a:spcPts val="3800"/>
              </a:lnSpc>
              <a:defRPr sz="18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Y </a:t>
            </a:r>
            <a:r>
              <a:rPr dirty="0">
                <a:solidFill>
                  <a:srgbClr val="666666"/>
                </a:solidFill>
              </a:rPr>
              <a:t>=</a:t>
            </a:r>
            <a:r>
              <a:rPr dirty="0"/>
              <a:t> </a:t>
            </a:r>
            <a:r>
              <a:rPr dirty="0">
                <a:solidFill>
                  <a:srgbClr val="007020"/>
                </a:solidFill>
              </a:rPr>
              <a:t>self</a:t>
            </a:r>
            <a:r>
              <a:rPr dirty="0">
                <a:solidFill>
                  <a:srgbClr val="666666"/>
                </a:solidFill>
              </a:rPr>
              <a:t>.</a:t>
            </a:r>
            <a:r>
              <a:rPr dirty="0"/>
              <a:t>bn2(</a:t>
            </a:r>
            <a:r>
              <a:rPr dirty="0">
                <a:solidFill>
                  <a:srgbClr val="007020"/>
                </a:solidFill>
              </a:rPr>
              <a:t>self</a:t>
            </a:r>
            <a:r>
              <a:rPr dirty="0">
                <a:solidFill>
                  <a:srgbClr val="666666"/>
                </a:solidFill>
              </a:rPr>
              <a:t>.</a:t>
            </a:r>
            <a:r>
              <a:rPr dirty="0"/>
              <a:t>conv2(Y))</a:t>
            </a:r>
          </a:p>
          <a:p>
            <a:pPr>
              <a:lnSpc>
                <a:spcPts val="3800"/>
              </a:lnSpc>
              <a:defRPr sz="18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>
                <a:solidFill>
                  <a:srgbClr val="007020"/>
                </a:solidFill>
              </a:rPr>
              <a:t>if</a:t>
            </a:r>
            <a:r>
              <a:rPr dirty="0"/>
              <a:t> </a:t>
            </a:r>
            <a:r>
              <a:rPr dirty="0">
                <a:solidFill>
                  <a:srgbClr val="007020"/>
                </a:solidFill>
              </a:rPr>
              <a:t>self</a:t>
            </a:r>
            <a:r>
              <a:rPr dirty="0">
                <a:solidFill>
                  <a:srgbClr val="666666"/>
                </a:solidFill>
              </a:rPr>
              <a:t>.</a:t>
            </a:r>
            <a:r>
              <a:rPr dirty="0"/>
              <a:t>conv3:</a:t>
            </a:r>
          </a:p>
          <a:p>
            <a:pPr>
              <a:lnSpc>
                <a:spcPts val="3800"/>
              </a:lnSpc>
              <a:defRPr sz="18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X </a:t>
            </a:r>
            <a:r>
              <a:rPr dirty="0">
                <a:solidFill>
                  <a:srgbClr val="666666"/>
                </a:solidFill>
              </a:rPr>
              <a:t>=</a:t>
            </a:r>
            <a:r>
              <a:rPr dirty="0"/>
              <a:t> </a:t>
            </a:r>
            <a:r>
              <a:rPr dirty="0">
                <a:solidFill>
                  <a:srgbClr val="007020"/>
                </a:solidFill>
              </a:rPr>
              <a:t>self</a:t>
            </a:r>
            <a:r>
              <a:rPr dirty="0">
                <a:solidFill>
                  <a:srgbClr val="666666"/>
                </a:solidFill>
              </a:rPr>
              <a:t>.</a:t>
            </a:r>
            <a:r>
              <a:rPr dirty="0"/>
              <a:t>conv3(X)</a:t>
            </a:r>
          </a:p>
          <a:p>
            <a:pPr>
              <a:lnSpc>
                <a:spcPts val="3800"/>
              </a:lnSpc>
              <a:defRPr sz="18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>
                <a:solidFill>
                  <a:srgbClr val="007020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nd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relu</a:t>
            </a:r>
            <a:r>
              <a:rPr dirty="0"/>
              <a:t>(Y </a:t>
            </a:r>
            <a:r>
              <a:rPr dirty="0">
                <a:solidFill>
                  <a:srgbClr val="666666"/>
                </a:solidFill>
              </a:rPr>
              <a:t>+</a:t>
            </a:r>
            <a:r>
              <a:rPr dirty="0"/>
              <a:t> X)</a:t>
            </a:r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2"/>
          <a:srcRect r="65272"/>
          <a:stretch>
            <a:fillRect/>
          </a:stretch>
        </p:blipFill>
        <p:spPr>
          <a:xfrm>
            <a:off x="1327150" y="850900"/>
            <a:ext cx="2253729" cy="407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he many flavors of ResNet blo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不同的残差块</a:t>
            </a:r>
            <a:endParaRPr dirty="0"/>
          </a:p>
        </p:txBody>
      </p:sp>
      <p:pic>
        <p:nvPicPr>
          <p:cNvPr id="364" name="ResNetManyFlavor.png" descr="ResNetManyFlav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316"/>
            <a:ext cx="9144000" cy="307086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Try every permutation"/>
          <p:cNvSpPr/>
          <p:nvPr/>
        </p:nvSpPr>
        <p:spPr>
          <a:xfrm>
            <a:off x="4778922" y="4066425"/>
            <a:ext cx="3044826" cy="905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717" y="11595"/>
                </a:lnTo>
                <a:lnTo>
                  <a:pt x="2717" y="20095"/>
                </a:lnTo>
                <a:cubicBezTo>
                  <a:pt x="2717" y="20929"/>
                  <a:pt x="2919" y="21600"/>
                  <a:pt x="3167" y="21600"/>
                </a:cubicBezTo>
                <a:lnTo>
                  <a:pt x="21150" y="21600"/>
                </a:lnTo>
                <a:cubicBezTo>
                  <a:pt x="21398" y="21600"/>
                  <a:pt x="21600" y="20929"/>
                  <a:pt x="21600" y="20095"/>
                </a:cubicBezTo>
                <a:lnTo>
                  <a:pt x="21600" y="8188"/>
                </a:lnTo>
                <a:cubicBezTo>
                  <a:pt x="21600" y="7353"/>
                  <a:pt x="21398" y="6673"/>
                  <a:pt x="21150" y="6673"/>
                </a:cubicBezTo>
                <a:lnTo>
                  <a:pt x="4600" y="66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Try every permutation</a:t>
            </a:r>
          </a:p>
        </p:txBody>
      </p:sp>
      <p:sp>
        <p:nvSpPr>
          <p:cNvPr id="366" name="Try every permutation"/>
          <p:cNvSpPr/>
          <p:nvPr/>
        </p:nvSpPr>
        <p:spPr>
          <a:xfrm>
            <a:off x="5161906" y="4107303"/>
            <a:ext cx="2661842" cy="86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73" y="0"/>
                </a:moveTo>
                <a:lnTo>
                  <a:pt x="9542" y="5968"/>
                </a:lnTo>
                <a:lnTo>
                  <a:pt x="515" y="5968"/>
                </a:lnTo>
                <a:cubicBezTo>
                  <a:pt x="231" y="5968"/>
                  <a:pt x="0" y="6680"/>
                  <a:pt x="0" y="7554"/>
                </a:cubicBezTo>
                <a:lnTo>
                  <a:pt x="0" y="20024"/>
                </a:lnTo>
                <a:cubicBezTo>
                  <a:pt x="0" y="20897"/>
                  <a:pt x="231" y="21600"/>
                  <a:pt x="515" y="21600"/>
                </a:cubicBezTo>
                <a:lnTo>
                  <a:pt x="21085" y="21600"/>
                </a:lnTo>
                <a:cubicBezTo>
                  <a:pt x="21369" y="21600"/>
                  <a:pt x="21600" y="20897"/>
                  <a:pt x="21600" y="20024"/>
                </a:cubicBezTo>
                <a:lnTo>
                  <a:pt x="21600" y="7554"/>
                </a:lnTo>
                <a:cubicBezTo>
                  <a:pt x="21600" y="6680"/>
                  <a:pt x="21369" y="5968"/>
                  <a:pt x="21085" y="5968"/>
                </a:cubicBezTo>
                <a:lnTo>
                  <a:pt x="11600" y="5968"/>
                </a:lnTo>
                <a:lnTo>
                  <a:pt x="1057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Try every permutation</a:t>
            </a:r>
          </a:p>
        </p:txBody>
      </p:sp>
      <p:sp>
        <p:nvSpPr>
          <p:cNvPr id="367" name="Try every permutation"/>
          <p:cNvSpPr/>
          <p:nvPr/>
        </p:nvSpPr>
        <p:spPr>
          <a:xfrm>
            <a:off x="5161906" y="4064440"/>
            <a:ext cx="2885282" cy="907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234" y="6706"/>
                </a:lnTo>
                <a:lnTo>
                  <a:pt x="475" y="6706"/>
                </a:lnTo>
                <a:cubicBezTo>
                  <a:pt x="214" y="6706"/>
                  <a:pt x="0" y="7385"/>
                  <a:pt x="0" y="8217"/>
                </a:cubicBezTo>
                <a:lnTo>
                  <a:pt x="0" y="20098"/>
                </a:lnTo>
                <a:cubicBezTo>
                  <a:pt x="0" y="20931"/>
                  <a:pt x="214" y="21600"/>
                  <a:pt x="475" y="21600"/>
                </a:cubicBezTo>
                <a:lnTo>
                  <a:pt x="19452" y="21600"/>
                </a:lnTo>
                <a:cubicBezTo>
                  <a:pt x="19714" y="21600"/>
                  <a:pt x="19927" y="20931"/>
                  <a:pt x="19927" y="20098"/>
                </a:cubicBezTo>
                <a:lnTo>
                  <a:pt x="19927" y="13478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尝试每一个排列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8" y="1617638"/>
            <a:ext cx="9092264" cy="284646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Inception"/>
          <p:cNvSpPr txBox="1">
            <a:spLocks noGrp="1"/>
          </p:cNvSpPr>
          <p:nvPr>
            <p:ph type="title"/>
          </p:nvPr>
        </p:nvSpPr>
        <p:spPr>
          <a:xfrm>
            <a:off x="355082" y="1199613"/>
            <a:ext cx="7772401" cy="930105"/>
          </a:xfrm>
          <a:prstGeom prst="rect">
            <a:avLst/>
          </a:prstGeom>
        </p:spPr>
        <p:txBody>
          <a:bodyPr/>
          <a:lstStyle/>
          <a:p>
            <a:r>
              <a:rPr dirty="0"/>
              <a:t>Inception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sNet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残差块</a:t>
            </a:r>
            <a:endParaRPr dirty="0"/>
          </a:p>
        </p:txBody>
      </p:sp>
      <p:sp>
        <p:nvSpPr>
          <p:cNvPr id="370" name="Downsample per module (stride=2)…"/>
          <p:cNvSpPr txBox="1">
            <a:spLocks noGrp="1"/>
          </p:cNvSpPr>
          <p:nvPr>
            <p:ph type="body" sz="half" idx="1"/>
          </p:nvPr>
        </p:nvSpPr>
        <p:spPr>
          <a:xfrm>
            <a:off x="4424413" y="743708"/>
            <a:ext cx="3872989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000" dirty="0"/>
              <a:t>没个模块进行降采样</a:t>
            </a:r>
            <a:r>
              <a:rPr lang="ja-JP" altLang="en-US" sz="2000" dirty="0"/>
              <a:t>（步幅</a:t>
            </a:r>
            <a:r>
              <a:rPr lang="en-US" sz="2000" dirty="0"/>
              <a:t> = 2）</a:t>
            </a:r>
          </a:p>
          <a:p>
            <a:r>
              <a:rPr lang="ja-JP" altLang="en-US" sz="2000" dirty="0"/>
              <a:t>强制实现每个模块中一些非常见</a:t>
            </a:r>
            <a:r>
              <a:rPr lang="zh-CN" altLang="en-US" sz="2000" dirty="0"/>
              <a:t>，</a:t>
            </a:r>
            <a:r>
              <a:rPr lang="ja-JP" altLang="en-US" sz="2000" dirty="0"/>
              <a:t>非线性的函数（通过</a:t>
            </a:r>
            <a:r>
              <a:rPr lang="en-US" altLang="ja-JP" sz="2000" dirty="0"/>
              <a:t>1</a:t>
            </a:r>
            <a:r>
              <a:rPr lang="en-US" sz="2000" dirty="0"/>
              <a:t>x1</a:t>
            </a:r>
            <a:r>
              <a:rPr lang="ja-JP" altLang="en-US" sz="2000" dirty="0"/>
              <a:t>卷积）</a:t>
            </a:r>
          </a:p>
          <a:p>
            <a:r>
              <a:rPr lang="ja-JP" altLang="en-US" sz="2000" dirty="0"/>
              <a:t>堆积在块中</a:t>
            </a:r>
            <a:endParaRPr sz="2000" dirty="0"/>
          </a:p>
        </p:txBody>
      </p:sp>
      <p:pic>
        <p:nvPicPr>
          <p:cNvPr id="371" name="Image" descr="Image"/>
          <p:cNvPicPr>
            <a:picLocks noChangeAspect="1"/>
          </p:cNvPicPr>
          <p:nvPr/>
        </p:nvPicPr>
        <p:blipFill>
          <a:blip r:embed="rId2"/>
          <a:srcRect r="60049" b="6085"/>
          <a:stretch>
            <a:fillRect/>
          </a:stretch>
        </p:blipFill>
        <p:spPr>
          <a:xfrm>
            <a:off x="1244486" y="634164"/>
            <a:ext cx="1492736" cy="220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" descr="Image"/>
          <p:cNvPicPr>
            <a:picLocks noChangeAspect="1"/>
          </p:cNvPicPr>
          <p:nvPr/>
        </p:nvPicPr>
        <p:blipFill>
          <a:blip r:embed="rId2"/>
          <a:srcRect l="43258" t="3845"/>
          <a:stretch>
            <a:fillRect/>
          </a:stretch>
        </p:blipFill>
        <p:spPr>
          <a:xfrm>
            <a:off x="1190791" y="2732196"/>
            <a:ext cx="2120109" cy="22569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tride 2"/>
          <p:cNvSpPr/>
          <p:nvPr/>
        </p:nvSpPr>
        <p:spPr>
          <a:xfrm>
            <a:off x="2784502" y="4018319"/>
            <a:ext cx="1269208" cy="98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44" y="0"/>
                </a:moveTo>
                <a:lnTo>
                  <a:pt x="1783" y="7920"/>
                </a:lnTo>
                <a:lnTo>
                  <a:pt x="1081" y="7920"/>
                </a:lnTo>
                <a:cubicBezTo>
                  <a:pt x="485" y="7920"/>
                  <a:pt x="0" y="8543"/>
                  <a:pt x="0" y="9308"/>
                </a:cubicBezTo>
                <a:lnTo>
                  <a:pt x="0" y="20221"/>
                </a:lnTo>
                <a:cubicBezTo>
                  <a:pt x="0" y="20985"/>
                  <a:pt x="485" y="21600"/>
                  <a:pt x="1081" y="21600"/>
                </a:cubicBezTo>
                <a:lnTo>
                  <a:pt x="20519" y="21600"/>
                </a:lnTo>
                <a:cubicBezTo>
                  <a:pt x="21115" y="21600"/>
                  <a:pt x="21600" y="20985"/>
                  <a:pt x="21600" y="20221"/>
                </a:cubicBezTo>
                <a:lnTo>
                  <a:pt x="21600" y="9308"/>
                </a:lnTo>
                <a:cubicBezTo>
                  <a:pt x="21600" y="8543"/>
                  <a:pt x="21115" y="7920"/>
                  <a:pt x="20519" y="7920"/>
                </a:cubicBezTo>
                <a:lnTo>
                  <a:pt x="6099" y="7920"/>
                </a:lnTo>
                <a:lnTo>
                  <a:pt x="394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Stride 2</a:t>
            </a:r>
          </a:p>
        </p:txBody>
      </p:sp>
      <p:sp>
        <p:nvSpPr>
          <p:cNvPr id="374" name="Stride 2"/>
          <p:cNvSpPr/>
          <p:nvPr/>
        </p:nvSpPr>
        <p:spPr>
          <a:xfrm>
            <a:off x="2191968" y="4380666"/>
            <a:ext cx="1861742" cy="625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11" y="0"/>
                </a:moveTo>
                <a:cubicBezTo>
                  <a:pt x="7400" y="0"/>
                  <a:pt x="7211" y="274"/>
                  <a:pt x="7077" y="699"/>
                </a:cubicBezTo>
                <a:lnTo>
                  <a:pt x="0" y="4315"/>
                </a:lnTo>
                <a:lnTo>
                  <a:pt x="6875" y="7821"/>
                </a:lnTo>
                <a:lnTo>
                  <a:pt x="6875" y="19422"/>
                </a:lnTo>
                <a:cubicBezTo>
                  <a:pt x="6875" y="20629"/>
                  <a:pt x="7206" y="21600"/>
                  <a:pt x="7611" y="21600"/>
                </a:cubicBezTo>
                <a:lnTo>
                  <a:pt x="20863" y="21600"/>
                </a:lnTo>
                <a:cubicBezTo>
                  <a:pt x="21269" y="21600"/>
                  <a:pt x="21600" y="20629"/>
                  <a:pt x="21600" y="19422"/>
                </a:cubicBezTo>
                <a:lnTo>
                  <a:pt x="21600" y="2192"/>
                </a:lnTo>
                <a:cubicBezTo>
                  <a:pt x="21600" y="984"/>
                  <a:pt x="21269" y="0"/>
                  <a:pt x="20863" y="0"/>
                </a:cubicBezTo>
                <a:lnTo>
                  <a:pt x="7611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步幅为</a:t>
            </a:r>
            <a:r>
              <a:rPr dirty="0"/>
              <a:t> 2</a:t>
            </a:r>
          </a:p>
        </p:txBody>
      </p:sp>
      <p:sp>
        <p:nvSpPr>
          <p:cNvPr id="375" name="Multiple…"/>
          <p:cNvSpPr/>
          <p:nvPr/>
        </p:nvSpPr>
        <p:spPr>
          <a:xfrm>
            <a:off x="2413624" y="1519020"/>
            <a:ext cx="1246323" cy="79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44" y="0"/>
                </a:moveTo>
                <a:cubicBezTo>
                  <a:pt x="6828" y="0"/>
                  <a:pt x="6489" y="884"/>
                  <a:pt x="6489" y="1969"/>
                </a:cubicBezTo>
                <a:lnTo>
                  <a:pt x="6489" y="7734"/>
                </a:lnTo>
                <a:lnTo>
                  <a:pt x="0" y="11660"/>
                </a:lnTo>
                <a:lnTo>
                  <a:pt x="6489" y="15597"/>
                </a:lnTo>
                <a:lnTo>
                  <a:pt x="6489" y="19642"/>
                </a:lnTo>
                <a:cubicBezTo>
                  <a:pt x="6489" y="20727"/>
                  <a:pt x="6828" y="21600"/>
                  <a:pt x="7244" y="21600"/>
                </a:cubicBezTo>
                <a:lnTo>
                  <a:pt x="20844" y="21600"/>
                </a:lnTo>
                <a:cubicBezTo>
                  <a:pt x="21261" y="21600"/>
                  <a:pt x="21600" y="20727"/>
                  <a:pt x="21600" y="19642"/>
                </a:cubicBezTo>
                <a:lnTo>
                  <a:pt x="21600" y="1969"/>
                </a:lnTo>
                <a:cubicBezTo>
                  <a:pt x="21600" y="884"/>
                  <a:pt x="21261" y="0"/>
                  <a:pt x="20844" y="0"/>
                </a:cubicBezTo>
                <a:lnTo>
                  <a:pt x="724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r">
              <a:defRPr>
                <a:solidFill>
                  <a:srgbClr val="FFFFFF"/>
                </a:solidFill>
              </a:defRPr>
            </a:pPr>
            <a:r>
              <a:rPr lang="ja-JP" altLang="en-US"/>
              <a:t>更多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lang="ja-JP" altLang="en-US"/>
              <a:t>重复</a:t>
            </a:r>
            <a:endParaRPr dirty="0"/>
          </a:p>
        </p:txBody>
      </p:sp>
      <p:sp>
        <p:nvSpPr>
          <p:cNvPr id="376" name="blk = nn.Sequential()…"/>
          <p:cNvSpPr txBox="1"/>
          <p:nvPr/>
        </p:nvSpPr>
        <p:spPr>
          <a:xfrm>
            <a:off x="4424413" y="2763071"/>
            <a:ext cx="4599975" cy="198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blk</a:t>
            </a:r>
            <a:r>
              <a:rPr dirty="0"/>
              <a:t> </a:t>
            </a:r>
            <a:r>
              <a:rPr dirty="0">
                <a:solidFill>
                  <a:srgbClr val="666666"/>
                </a:solidFill>
              </a:rPr>
              <a:t>=</a:t>
            </a:r>
            <a:r>
              <a:rPr dirty="0"/>
              <a:t> </a:t>
            </a:r>
            <a:r>
              <a:rPr dirty="0" err="1"/>
              <a:t>nn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Se</a:t>
            </a:r>
            <a:r>
              <a:rPr lang="en-US" dirty="0" err="1"/>
              <a:t>q</a:t>
            </a:r>
            <a:r>
              <a:rPr dirty="0" err="1"/>
              <a:t>uential</a:t>
            </a:r>
            <a:r>
              <a:rPr dirty="0"/>
              <a:t>()</a:t>
            </a:r>
          </a:p>
          <a:p>
            <a:pPr>
              <a:defRPr sz="15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 dirty="0">
                <a:solidFill>
                  <a:srgbClr val="007020"/>
                </a:solidFill>
              </a:rPr>
              <a:t>for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b="1" dirty="0">
                <a:solidFill>
                  <a:srgbClr val="007020"/>
                </a:solidFill>
              </a:rPr>
              <a:t>in</a:t>
            </a:r>
            <a:r>
              <a:rPr dirty="0"/>
              <a:t> </a:t>
            </a:r>
            <a:r>
              <a:rPr dirty="0">
                <a:solidFill>
                  <a:srgbClr val="007020"/>
                </a:solidFill>
              </a:rPr>
              <a:t>range</a:t>
            </a:r>
            <a:r>
              <a:rPr dirty="0"/>
              <a:t>(</a:t>
            </a:r>
            <a:r>
              <a:rPr dirty="0" err="1"/>
              <a:t>num_residuals</a:t>
            </a:r>
            <a:r>
              <a:rPr dirty="0"/>
              <a:t>):</a:t>
            </a:r>
          </a:p>
          <a:p>
            <a:pPr>
              <a:defRPr sz="15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007020"/>
                </a:solidFill>
              </a:rPr>
              <a:t>if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>
                <a:solidFill>
                  <a:srgbClr val="666666"/>
                </a:solidFill>
              </a:rPr>
              <a:t>==</a:t>
            </a:r>
            <a:r>
              <a:rPr dirty="0"/>
              <a:t> </a:t>
            </a:r>
            <a:r>
              <a:rPr dirty="0">
                <a:solidFill>
                  <a:srgbClr val="208050"/>
                </a:solidFill>
              </a:rPr>
              <a:t>0</a:t>
            </a:r>
            <a:r>
              <a:rPr dirty="0"/>
              <a:t> </a:t>
            </a:r>
            <a:r>
              <a:rPr b="1" dirty="0">
                <a:solidFill>
                  <a:srgbClr val="007020"/>
                </a:solidFill>
              </a:rPr>
              <a:t>and</a:t>
            </a:r>
            <a:r>
              <a:rPr dirty="0"/>
              <a:t> </a:t>
            </a:r>
            <a:r>
              <a:rPr b="1" dirty="0">
                <a:solidFill>
                  <a:srgbClr val="007020"/>
                </a:solidFill>
              </a:rPr>
              <a:t>not</a:t>
            </a:r>
            <a:r>
              <a:rPr dirty="0"/>
              <a:t> </a:t>
            </a:r>
            <a:r>
              <a:rPr dirty="0" err="1"/>
              <a:t>first_block</a:t>
            </a:r>
            <a:r>
              <a:rPr dirty="0"/>
              <a:t>:</a:t>
            </a:r>
          </a:p>
          <a:p>
            <a:pPr>
              <a:defRPr sz="15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blk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add</a:t>
            </a:r>
            <a:r>
              <a:rPr dirty="0"/>
              <a:t>(Residual(</a:t>
            </a:r>
            <a:r>
              <a:rPr dirty="0" err="1"/>
              <a:t>num_channels</a:t>
            </a:r>
            <a:r>
              <a:rPr dirty="0"/>
              <a:t>, </a:t>
            </a:r>
          </a:p>
          <a:p>
            <a:pPr>
              <a:defRPr sz="15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use_1x1conv</a:t>
            </a:r>
            <a:r>
              <a:rPr dirty="0">
                <a:solidFill>
                  <a:srgbClr val="666666"/>
                </a:solidFill>
              </a:rPr>
              <a:t>=</a:t>
            </a:r>
            <a:r>
              <a:rPr dirty="0">
                <a:solidFill>
                  <a:srgbClr val="007020"/>
                </a:solidFill>
              </a:rPr>
              <a:t>True</a:t>
            </a:r>
            <a:r>
              <a:rPr dirty="0"/>
              <a:t>, strides</a:t>
            </a:r>
            <a:r>
              <a:rPr dirty="0">
                <a:solidFill>
                  <a:srgbClr val="666666"/>
                </a:solidFill>
              </a:rPr>
              <a:t>=</a:t>
            </a:r>
            <a:r>
              <a:rPr dirty="0">
                <a:solidFill>
                  <a:srgbClr val="208050"/>
                </a:solidFill>
              </a:rPr>
              <a:t>2</a:t>
            </a:r>
            <a:r>
              <a:rPr dirty="0"/>
              <a:t>))</a:t>
            </a:r>
          </a:p>
          <a:p>
            <a:pPr>
              <a:defRPr sz="15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007020"/>
                </a:solidFill>
              </a:rPr>
              <a:t>else</a:t>
            </a:r>
            <a:r>
              <a:rPr dirty="0"/>
              <a:t>:</a:t>
            </a:r>
          </a:p>
          <a:p>
            <a:pPr>
              <a:defRPr sz="15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blk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add</a:t>
            </a:r>
            <a:r>
              <a:rPr dirty="0"/>
              <a:t>(Residual(</a:t>
            </a:r>
            <a:r>
              <a:rPr dirty="0" err="1"/>
              <a:t>num_channels</a:t>
            </a:r>
            <a:r>
              <a:rPr dirty="0"/>
              <a:t>))</a:t>
            </a:r>
          </a:p>
          <a:p>
            <a:pPr>
              <a:defRPr sz="1540" b="1">
                <a:solidFill>
                  <a:srgbClr val="007020"/>
                </a:solidFill>
                <a:latin typeface="Menlo"/>
                <a:ea typeface="Menlo"/>
                <a:cs typeface="Menlo"/>
                <a:sym typeface="Menlo"/>
              </a:defRPr>
            </a:pPr>
            <a:endParaRPr b="0" dirty="0">
              <a:solidFill>
                <a:srgbClr val="455A64"/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utting it all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残差网络</a:t>
            </a:r>
            <a:r>
              <a:rPr lang="zh-CN" altLang="en-US" dirty="0"/>
              <a:t>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79" name="Same block structure as e.g. VGG or GoogleNet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6006865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sz="2000" dirty="0"/>
              <a:t>相同块结构</a:t>
            </a:r>
            <a:r>
              <a:rPr lang="zh-CN" altLang="en-US" sz="2000" dirty="0"/>
              <a:t>，</a:t>
            </a:r>
            <a:r>
              <a:rPr lang="ja-JP" altLang="en-US" sz="2000" dirty="0"/>
              <a:t>例如</a:t>
            </a:r>
            <a:r>
              <a:rPr lang="zh-CN" altLang="en-US" sz="2000" dirty="0"/>
              <a:t>与</a:t>
            </a:r>
            <a:r>
              <a:rPr lang="en-US" sz="2000" dirty="0"/>
              <a:t>VGG</a:t>
            </a:r>
            <a:r>
              <a:rPr lang="zh-CN" altLang="en-US" sz="2000" dirty="0"/>
              <a:t> </a:t>
            </a:r>
            <a:r>
              <a:rPr lang="ja-JP" altLang="en-US" sz="2000" dirty="0"/>
              <a:t>或</a:t>
            </a:r>
            <a:r>
              <a:rPr lang="zh-CN" altLang="en-US" sz="2000" dirty="0"/>
              <a:t> </a:t>
            </a:r>
            <a:r>
              <a:rPr lang="en-US" sz="2000" dirty="0" err="1"/>
              <a:t>GoogleNet</a:t>
            </a:r>
            <a:r>
              <a:rPr lang="zh-CN" altLang="en-US" sz="2000" dirty="0"/>
              <a:t>使用块结构</a:t>
            </a:r>
            <a:endParaRPr lang="en-US" sz="2000" dirty="0"/>
          </a:p>
          <a:p>
            <a:pPr marL="240631" indent="-240631">
              <a:buSzPct val="100000"/>
              <a:buChar char="•"/>
            </a:pPr>
            <a:r>
              <a:rPr lang="ja-JP" altLang="en-US" sz="2000" dirty="0"/>
              <a:t>残差块连接可增加表现力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zh-CN" altLang="en-US" sz="2000" dirty="0"/>
              <a:t>池</a:t>
            </a:r>
            <a:r>
              <a:rPr lang="ja-JP" altLang="en-US" sz="2000" dirty="0"/>
              <a:t>化</a:t>
            </a:r>
            <a:r>
              <a:rPr lang="zh-CN" altLang="en-US" sz="2000" dirty="0"/>
              <a:t> </a:t>
            </a:r>
            <a:r>
              <a:rPr lang="en-US" altLang="ja-JP" sz="2000" dirty="0"/>
              <a:t>/</a:t>
            </a:r>
            <a:r>
              <a:rPr lang="zh-CN" altLang="en-US" sz="2000" dirty="0"/>
              <a:t> </a:t>
            </a:r>
            <a:r>
              <a:rPr lang="ja-JP" altLang="en-US" sz="2000" dirty="0"/>
              <a:t>步幅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ja-JP" altLang="en-US" sz="2000" dirty="0"/>
              <a:t>减少</a:t>
            </a:r>
            <a:r>
              <a:rPr lang="zh-CN" altLang="en-US" sz="2000" dirty="0"/>
              <a:t>维度</a:t>
            </a:r>
            <a:endParaRPr lang="en-US" altLang="ja-JP" sz="2000" dirty="0"/>
          </a:p>
          <a:p>
            <a:pPr marL="240631" indent="-240631">
              <a:buSzPct val="100000"/>
              <a:buChar char="•"/>
            </a:pPr>
            <a:r>
              <a:rPr lang="ja-JP" altLang="en-US" sz="2000" dirty="0"/>
              <a:t>批量归一化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ja-JP" altLang="en-US" sz="2000" dirty="0"/>
              <a:t>容量控制</a:t>
            </a:r>
          </a:p>
          <a:p>
            <a:pPr marL="240631" indent="-240631">
              <a:buSzPct val="100000"/>
              <a:buChar char="•"/>
            </a:pPr>
            <a:r>
              <a:rPr lang="en-US" altLang="ja-JP" sz="2000" dirty="0"/>
              <a:t>......</a:t>
            </a:r>
            <a:r>
              <a:rPr lang="ja-JP" altLang="en-US" sz="2000" dirty="0"/>
              <a:t>大规模训练</a:t>
            </a:r>
            <a:r>
              <a:rPr lang="en-US" altLang="ja-JP" sz="2000" dirty="0"/>
              <a:t>......</a:t>
            </a:r>
            <a:endParaRPr lang="en-US" sz="2000" dirty="0"/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217" y="0"/>
            <a:ext cx="154056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bokeh_plot (2).png" descr="bokeh_plot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5" y="-194890"/>
            <a:ext cx="5290323" cy="5290323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GluonCV Model Zoo…"/>
          <p:cNvSpPr txBox="1"/>
          <p:nvPr/>
        </p:nvSpPr>
        <p:spPr>
          <a:xfrm>
            <a:off x="5948992" y="183884"/>
            <a:ext cx="283715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 err="1"/>
              <a:t>GluonCV</a:t>
            </a:r>
            <a:r>
              <a:rPr dirty="0"/>
              <a:t> </a:t>
            </a:r>
            <a:r>
              <a:rPr lang="ja-JP" altLang="en-US"/>
              <a:t>模型</a:t>
            </a:r>
            <a:r>
              <a:rPr lang="zh-CN" altLang="en-US" dirty="0"/>
              <a:t>“</a:t>
            </a:r>
            <a:r>
              <a:rPr lang="ja-JP" altLang="en-US"/>
              <a:t>动物园</a:t>
            </a:r>
            <a:r>
              <a:rPr lang="zh-CN" altLang="en-US" dirty="0"/>
              <a:t>”</a:t>
            </a:r>
            <a:endParaRPr dirty="0"/>
          </a:p>
          <a:p>
            <a:pPr>
              <a:defRPr b="1"/>
            </a:pPr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https://gluon-cv.mxnet.io/model_zoo/classification.html</a:t>
            </a:r>
          </a:p>
        </p:txBody>
      </p:sp>
      <p:sp>
        <p:nvSpPr>
          <p:cNvPr id="384" name="ResNet 152"/>
          <p:cNvSpPr/>
          <p:nvPr/>
        </p:nvSpPr>
        <p:spPr>
          <a:xfrm>
            <a:off x="1303717" y="377752"/>
            <a:ext cx="1390651" cy="750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3938" y="9344"/>
                </a:lnTo>
                <a:lnTo>
                  <a:pt x="789" y="9344"/>
                </a:lnTo>
                <a:cubicBezTo>
                  <a:pt x="354" y="9344"/>
                  <a:pt x="0" y="10000"/>
                  <a:pt x="0" y="10806"/>
                </a:cubicBezTo>
                <a:lnTo>
                  <a:pt x="0" y="20149"/>
                </a:lnTo>
                <a:cubicBezTo>
                  <a:pt x="0" y="20955"/>
                  <a:pt x="354" y="21600"/>
                  <a:pt x="789" y="21600"/>
                </a:cubicBezTo>
                <a:lnTo>
                  <a:pt x="20817" y="21600"/>
                </a:lnTo>
                <a:cubicBezTo>
                  <a:pt x="21252" y="21600"/>
                  <a:pt x="21600" y="20955"/>
                  <a:pt x="21600" y="20149"/>
                </a:cubicBezTo>
                <a:lnTo>
                  <a:pt x="21600" y="10806"/>
                </a:lnTo>
                <a:cubicBezTo>
                  <a:pt x="21600" y="10000"/>
                  <a:pt x="21252" y="9344"/>
                  <a:pt x="20817" y="9344"/>
                </a:cubicBezTo>
                <a:lnTo>
                  <a:pt x="16003" y="9344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>
            <a:lvl1pPr>
              <a:spcBef>
                <a:spcPts val="9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ResNet</a:t>
            </a:r>
            <a:r>
              <a:rPr dirty="0"/>
              <a:t> 152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creen Shot 2019-03-03 at 11.43.39 AM.png" descr="Screen Shot 2019-03-03 at 11.43.3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541"/>
            <a:ext cx="9144000" cy="414322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ResNext"/>
          <p:cNvSpPr txBox="1">
            <a:spLocks noGrp="1"/>
          </p:cNvSpPr>
          <p:nvPr>
            <p:ph type="title"/>
          </p:nvPr>
        </p:nvSpPr>
        <p:spPr>
          <a:xfrm>
            <a:off x="685800" y="71211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残差网络</a:t>
            </a:r>
            <a:r>
              <a:rPr lang="zh-CN" altLang="en-US" dirty="0"/>
              <a:t>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88" name="Xie et al., 2016"/>
          <p:cNvSpPr txBox="1"/>
          <p:nvPr/>
        </p:nvSpPr>
        <p:spPr>
          <a:xfrm>
            <a:off x="285498" y="4629018"/>
            <a:ext cx="162922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Xie et al., 2016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ducing the cost of Convol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降低卷积的成本</a:t>
            </a:r>
            <a:endParaRPr dirty="0"/>
          </a:p>
        </p:txBody>
      </p:sp>
      <p:sp>
        <p:nvSpPr>
          <p:cNvPr id="391" name="Parameters…"/>
          <p:cNvSpPr txBox="1">
            <a:spLocks noGrp="1"/>
          </p:cNvSpPr>
          <p:nvPr>
            <p:ph type="body" idx="1"/>
          </p:nvPr>
        </p:nvSpPr>
        <p:spPr>
          <a:xfrm>
            <a:off x="2869098" y="1009331"/>
            <a:ext cx="5676798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参数</a:t>
            </a:r>
            <a:endParaRPr dirty="0"/>
          </a:p>
          <a:p>
            <a:endParaRPr dirty="0"/>
          </a:p>
          <a:p>
            <a:pPr>
              <a:defRPr b="1"/>
            </a:pPr>
            <a:r>
              <a:rPr lang="ja-JP" altLang="en-US"/>
              <a:t>计算</a:t>
            </a:r>
            <a:endParaRPr dirty="0"/>
          </a:p>
          <a:p>
            <a:endParaRPr dirty="0"/>
          </a:p>
          <a:p>
            <a:r>
              <a:rPr lang="ja-JP" altLang="en-US" b="1"/>
              <a:t>切割卷积（</a:t>
            </a:r>
            <a:r>
              <a:rPr lang="en-US" altLang="ja-JP" b="1" dirty="0"/>
              <a:t>Inception</a:t>
            </a:r>
            <a:r>
              <a:rPr lang="zh-CN" altLang="en-US" b="1" dirty="0"/>
              <a:t> </a:t>
            </a:r>
            <a:r>
              <a:rPr lang="en-US" b="1" dirty="0"/>
              <a:t>v4），</a:t>
            </a:r>
            <a:r>
              <a:rPr lang="ja-JP" altLang="en-US"/>
              <a:t>例如 </a:t>
            </a:r>
            <a:r>
              <a:rPr lang="en-US" altLang="ja-JP" dirty="0"/>
              <a:t>3</a:t>
            </a:r>
            <a:r>
              <a:rPr lang="en-US" dirty="0"/>
              <a:t>x3 vs. 1x5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en-US" altLang="ja-JP" dirty="0"/>
              <a:t>5</a:t>
            </a:r>
            <a:r>
              <a:rPr lang="en-US" dirty="0"/>
              <a:t>x1</a:t>
            </a:r>
          </a:p>
          <a:p>
            <a:r>
              <a:rPr lang="ja-JP" altLang="en-US" b="1"/>
              <a:t>分解通道（仅在内部）</a:t>
            </a:r>
            <a:endParaRPr b="1" dirty="0"/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/>
          <a:srcRect r="65272"/>
          <a:stretch>
            <a:fillRect/>
          </a:stretch>
        </p:blipFill>
        <p:spPr>
          <a:xfrm>
            <a:off x="416954" y="896122"/>
            <a:ext cx="2253730" cy="40767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Equation"/>
              <p:cNvSpPr txBox="1"/>
              <p:nvPr/>
            </p:nvSpPr>
            <p:spPr>
              <a:xfrm>
                <a:off x="4912554" y="1457981"/>
                <a:ext cx="1589884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554" y="1457981"/>
                <a:ext cx="1589884" cy="288491"/>
              </a:xfrm>
              <a:prstGeom prst="rect">
                <a:avLst/>
              </a:prstGeom>
              <a:blipFill>
                <a:blip r:embed="rId3"/>
                <a:stretch>
                  <a:fillRect l="-6349" r="-19841" b="-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Equation"/>
              <p:cNvSpPr txBox="1"/>
              <p:nvPr/>
            </p:nvSpPr>
            <p:spPr>
              <a:xfrm>
                <a:off x="4347758" y="2363720"/>
                <a:ext cx="2719477" cy="2884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58" y="2363720"/>
                <a:ext cx="2719477" cy="288492"/>
              </a:xfrm>
              <a:prstGeom prst="rect">
                <a:avLst/>
              </a:prstGeom>
              <a:blipFill>
                <a:blip r:embed="rId4"/>
                <a:stretch>
                  <a:fillRect l="-2326" r="-18605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Rectangle"/>
          <p:cNvSpPr/>
          <p:nvPr/>
        </p:nvSpPr>
        <p:spPr>
          <a:xfrm>
            <a:off x="5990103" y="4006601"/>
            <a:ext cx="1417681" cy="801028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Equation"/>
              <p:cNvSpPr txBox="1"/>
              <p:nvPr/>
            </p:nvSpPr>
            <p:spPr>
              <a:xfrm>
                <a:off x="4084647" y="4110160"/>
                <a:ext cx="3245700" cy="5939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647" y="4110160"/>
                <a:ext cx="3245700" cy="593910"/>
              </a:xfrm>
              <a:prstGeom prst="rect">
                <a:avLst/>
              </a:prstGeom>
              <a:blipFill>
                <a:blip r:embed="rId5"/>
                <a:stretch>
                  <a:fillRect l="-2344" r="-13281" b="-2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ducing the cost of Convol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降低卷积的成本</a:t>
            </a:r>
            <a:endParaRPr dirty="0"/>
          </a:p>
        </p:txBody>
      </p:sp>
      <p:sp>
        <p:nvSpPr>
          <p:cNvPr id="399" name="Parameters…"/>
          <p:cNvSpPr txBox="1">
            <a:spLocks noGrp="1"/>
          </p:cNvSpPr>
          <p:nvPr>
            <p:ph type="body" idx="1"/>
          </p:nvPr>
        </p:nvSpPr>
        <p:spPr>
          <a:xfrm>
            <a:off x="2869098" y="1009331"/>
            <a:ext cx="5676798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参数</a:t>
            </a:r>
            <a:endParaRPr dirty="0"/>
          </a:p>
          <a:p>
            <a:endParaRPr dirty="0"/>
          </a:p>
          <a:p>
            <a:pPr>
              <a:defRPr b="1"/>
            </a:pPr>
            <a:r>
              <a:rPr lang="ja-JP" altLang="en-US"/>
              <a:t>计算</a:t>
            </a:r>
            <a:endParaRPr dirty="0"/>
          </a:p>
          <a:p>
            <a:endParaRPr dirty="0"/>
          </a:p>
          <a:p>
            <a:r>
              <a:rPr lang="ja-JP" altLang="en-US" b="1"/>
              <a:t>切割卷积（</a:t>
            </a:r>
            <a:r>
              <a:rPr lang="en-US" altLang="ja-JP" b="1" dirty="0"/>
              <a:t>Inception</a:t>
            </a:r>
            <a:r>
              <a:rPr lang="en-US" altLang="zh-CN" b="1" dirty="0"/>
              <a:t> </a:t>
            </a:r>
            <a:r>
              <a:rPr lang="en-US" b="1" dirty="0"/>
              <a:t>v4），</a:t>
            </a:r>
            <a:r>
              <a:rPr lang="ja-JP" altLang="en-US"/>
              <a:t>例如 </a:t>
            </a:r>
            <a:r>
              <a:rPr lang="en-US" altLang="ja-JP" dirty="0"/>
              <a:t>3</a:t>
            </a:r>
            <a:r>
              <a:rPr lang="en-US" dirty="0"/>
              <a:t>x3 vs. 1x5</a:t>
            </a:r>
            <a:r>
              <a:rPr lang="en-US" altLang="zh-CN" dirty="0"/>
              <a:t> </a:t>
            </a:r>
            <a:r>
              <a:rPr lang="ja-JP" altLang="en-US"/>
              <a:t>和</a:t>
            </a:r>
            <a:r>
              <a:rPr lang="en-US" altLang="ja-JP" dirty="0"/>
              <a:t>5</a:t>
            </a:r>
            <a:r>
              <a:rPr lang="en-US" dirty="0"/>
              <a:t>x1</a:t>
            </a:r>
          </a:p>
          <a:p>
            <a:r>
              <a:rPr lang="ja-JP" altLang="en-US" b="1"/>
              <a:t>分解通道（仅在内部）</a:t>
            </a:r>
            <a:endParaRPr lang="ja-JP" altLang="en-US" b="1" dirty="0"/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rcRect r="65272"/>
          <a:stretch>
            <a:fillRect/>
          </a:stretch>
        </p:blipFill>
        <p:spPr>
          <a:xfrm>
            <a:off x="416954" y="896122"/>
            <a:ext cx="2253730" cy="40767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Equation"/>
              <p:cNvSpPr txBox="1"/>
              <p:nvPr/>
            </p:nvSpPr>
            <p:spPr>
              <a:xfrm>
                <a:off x="4912555" y="1421232"/>
                <a:ext cx="1589884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555" y="1421232"/>
                <a:ext cx="1589884" cy="288491"/>
              </a:xfrm>
              <a:prstGeom prst="rect">
                <a:avLst/>
              </a:prstGeom>
              <a:blipFill>
                <a:blip r:embed="rId3"/>
                <a:stretch>
                  <a:fillRect l="-6349" r="-19841" b="-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Equation"/>
              <p:cNvSpPr txBox="1"/>
              <p:nvPr/>
            </p:nvSpPr>
            <p:spPr>
              <a:xfrm>
                <a:off x="4347759" y="2311392"/>
                <a:ext cx="2719477" cy="2884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59" y="2311392"/>
                <a:ext cx="2719477" cy="288492"/>
              </a:xfrm>
              <a:prstGeom prst="rect">
                <a:avLst/>
              </a:prstGeom>
              <a:blipFill>
                <a:blip r:embed="rId4"/>
                <a:stretch>
                  <a:fillRect l="-2326" r="-18605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Rectangle"/>
          <p:cNvSpPr/>
          <p:nvPr/>
        </p:nvSpPr>
        <p:spPr>
          <a:xfrm>
            <a:off x="5990103" y="4006601"/>
            <a:ext cx="1417681" cy="801028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Equation"/>
              <p:cNvSpPr txBox="1"/>
              <p:nvPr/>
            </p:nvSpPr>
            <p:spPr>
              <a:xfrm>
                <a:off x="4084647" y="4110160"/>
                <a:ext cx="3245700" cy="5939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647" y="4110160"/>
                <a:ext cx="3245700" cy="593910"/>
              </a:xfrm>
              <a:prstGeom prst="rect">
                <a:avLst/>
              </a:prstGeom>
              <a:blipFill>
                <a:blip r:embed="rId5"/>
                <a:stretch>
                  <a:fillRect l="-2344" r="-13281" b="-2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5" name="Image" descr="Image"/>
          <p:cNvPicPr>
            <a:picLocks noChangeAspect="1"/>
          </p:cNvPicPr>
          <p:nvPr/>
        </p:nvPicPr>
        <p:blipFill>
          <a:blip r:embed="rId2"/>
          <a:srcRect r="65272"/>
          <a:stretch>
            <a:fillRect/>
          </a:stretch>
        </p:blipFill>
        <p:spPr>
          <a:xfrm>
            <a:off x="543954" y="1023122"/>
            <a:ext cx="2253730" cy="407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2"/>
          <a:srcRect r="65272"/>
          <a:stretch>
            <a:fillRect/>
          </a:stretch>
        </p:blipFill>
        <p:spPr>
          <a:xfrm>
            <a:off x="670954" y="1150122"/>
            <a:ext cx="2253730" cy="407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2"/>
          <a:srcRect r="65272"/>
          <a:stretch>
            <a:fillRect/>
          </a:stretch>
        </p:blipFill>
        <p:spPr>
          <a:xfrm>
            <a:off x="797954" y="1277122"/>
            <a:ext cx="2253730" cy="407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xNext budget"/>
          <p:cNvSpPr txBox="1">
            <a:spLocks noGrp="1"/>
          </p:cNvSpPr>
          <p:nvPr>
            <p:ph type="title"/>
          </p:nvPr>
        </p:nvSpPr>
        <p:spPr>
          <a:xfrm>
            <a:off x="5567083" y="114935"/>
            <a:ext cx="2959983" cy="54574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RexNe</a:t>
            </a:r>
            <a:r>
              <a:rPr lang="en-US" dirty="0" err="1"/>
              <a:t>X</a:t>
            </a:r>
            <a:r>
              <a:rPr dirty="0" err="1"/>
              <a:t>t</a:t>
            </a:r>
            <a:r>
              <a:rPr dirty="0"/>
              <a:t> </a:t>
            </a:r>
            <a:r>
              <a:rPr lang="ja-JP" altLang="en-US"/>
              <a:t>成本</a:t>
            </a:r>
            <a:endParaRPr dirty="0"/>
          </a:p>
        </p:txBody>
      </p:sp>
      <p:sp>
        <p:nvSpPr>
          <p:cNvPr id="410" name="Slice blocks into 32 sub-blocks…"/>
          <p:cNvSpPr txBox="1">
            <a:spLocks noGrp="1"/>
          </p:cNvSpPr>
          <p:nvPr>
            <p:ph type="body" sz="half" idx="1"/>
          </p:nvPr>
        </p:nvSpPr>
        <p:spPr>
          <a:xfrm>
            <a:off x="5548252" y="1009331"/>
            <a:ext cx="299764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切割成</a:t>
            </a:r>
            <a:r>
              <a:rPr lang="zh-CN" altLang="en-US" dirty="0"/>
              <a:t> </a:t>
            </a:r>
            <a:r>
              <a:rPr lang="en-US" altLang="ja-JP" dirty="0"/>
              <a:t>32</a:t>
            </a:r>
            <a:r>
              <a:rPr lang="zh-CN" altLang="en-US" dirty="0"/>
              <a:t> </a:t>
            </a:r>
            <a:r>
              <a:rPr lang="ja-JP" altLang="en-US"/>
              <a:t>个子块</a:t>
            </a:r>
          </a:p>
          <a:p>
            <a:r>
              <a:rPr lang="ja-JP" altLang="en-US"/>
              <a:t>可以使用更多尺寸</a:t>
            </a:r>
          </a:p>
          <a:p>
            <a:r>
              <a:rPr lang="ja-JP" altLang="en-US"/>
              <a:t>精度更高</a:t>
            </a:r>
            <a:endParaRPr dirty="0"/>
          </a:p>
        </p:txBody>
      </p:sp>
      <p:pic>
        <p:nvPicPr>
          <p:cNvPr id="4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5" y="-1"/>
            <a:ext cx="519468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Xie et al., 2016"/>
          <p:cNvSpPr txBox="1"/>
          <p:nvPr/>
        </p:nvSpPr>
        <p:spPr>
          <a:xfrm>
            <a:off x="5766471" y="4649940"/>
            <a:ext cx="162922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Xie et al., 2016</a:t>
            </a:r>
          </a:p>
        </p:txBody>
      </p:sp>
      <p:sp>
        <p:nvSpPr>
          <p:cNvPr id="413" name="Rounded Rectangle"/>
          <p:cNvSpPr/>
          <p:nvPr/>
        </p:nvSpPr>
        <p:spPr>
          <a:xfrm>
            <a:off x="3881797" y="860453"/>
            <a:ext cx="403636" cy="3234355"/>
          </a:xfrm>
          <a:prstGeom prst="roundRect">
            <a:avLst>
              <a:gd name="adj" fmla="val 47196"/>
            </a:avLst>
          </a:prstGeom>
          <a:ln w="6350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4" name="nn.Conv2D(group_width=width,            kernel_size=3,           groups=cardinality)"/>
          <p:cNvSpPr txBox="1"/>
          <p:nvPr/>
        </p:nvSpPr>
        <p:spPr>
          <a:xfrm>
            <a:off x="5548252" y="2720730"/>
            <a:ext cx="343017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 b="1">
                <a:solidFill>
                  <a:srgbClr val="FF26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nn.Conv2D(</a:t>
            </a:r>
            <a:r>
              <a:rPr dirty="0" err="1"/>
              <a:t>group_width</a:t>
            </a:r>
            <a:r>
              <a:rPr dirty="0"/>
              <a:t>=width, </a:t>
            </a:r>
            <a:br>
              <a:rPr dirty="0"/>
            </a:br>
            <a:r>
              <a:rPr dirty="0"/>
              <a:t>          </a:t>
            </a:r>
            <a:r>
              <a:rPr dirty="0" err="1"/>
              <a:t>kernel_size</a:t>
            </a:r>
            <a:r>
              <a:rPr dirty="0"/>
              <a:t>=3,</a:t>
            </a:r>
            <a:br>
              <a:rPr dirty="0"/>
            </a:br>
            <a:r>
              <a:rPr dirty="0"/>
              <a:t>          groups=cardinality)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More Ide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更多模型</a:t>
            </a:r>
            <a:endParaRPr dirty="0"/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31" y="0"/>
            <a:ext cx="5143501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D097-BA15-6B47-9E17-45050032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稠密连接网络</a:t>
            </a:r>
            <a:r>
              <a:rPr lang="zh-CN" altLang="en-US" dirty="0"/>
              <a:t>（</a:t>
            </a:r>
            <a:r>
              <a:rPr lang="en-US" dirty="0" err="1"/>
              <a:t>DenseNet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E7565-A8FC-D34B-A935-6F114652C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DenseNet</a:t>
            </a:r>
            <a:r>
              <a:rPr lang="en-US" dirty="0"/>
              <a:t> (Huang et al., 2016)</a:t>
            </a:r>
          </a:p>
          <a:p>
            <a:r>
              <a:rPr lang="en-US" dirty="0" err="1"/>
              <a:t>ResNet</a:t>
            </a:r>
            <a:r>
              <a:rPr lang="ja-JP" altLang="en-US"/>
              <a:t>结合</a:t>
            </a:r>
            <a:r>
              <a:rPr lang="zh-CN" altLang="en-US" dirty="0"/>
              <a:t> </a:t>
            </a:r>
            <a:r>
              <a:rPr lang="en-US" dirty="0"/>
              <a:t>x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dirty="0"/>
              <a:t>f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)</a:t>
            </a:r>
            <a:endParaRPr lang="en-US" dirty="0"/>
          </a:p>
          <a:p>
            <a:r>
              <a:rPr lang="en-US" dirty="0" err="1"/>
              <a:t>DenseNet</a:t>
            </a:r>
            <a:r>
              <a:rPr lang="zh-CN" altLang="en-US" dirty="0"/>
              <a:t> </a:t>
            </a:r>
            <a:r>
              <a:rPr lang="ja-JP" altLang="en-US"/>
              <a:t>使用更高阶</a:t>
            </a:r>
            <a:r>
              <a:rPr lang="en-US" altLang="ja-JP" dirty="0"/>
              <a:t>'</a:t>
            </a:r>
            <a:r>
              <a:rPr lang="ja-JP" altLang="en-US"/>
              <a:t>泰勒系列</a:t>
            </a:r>
            <a:r>
              <a:rPr lang="en-US" altLang="ja-JP" dirty="0"/>
              <a:t>'</a:t>
            </a:r>
            <a:r>
              <a:rPr lang="ja-JP" altLang="en-US"/>
              <a:t>扩展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偶尔需要降低分辨率（过渡层）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D174A-60D6-964D-B829-4CE3CBA4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228850"/>
            <a:ext cx="34036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AECC8-D5FE-9342-8586-67B39D6D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489" y="1009331"/>
            <a:ext cx="2727578" cy="1410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A130CE-8D9B-4644-AC00-9E63343AA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143" y="2905125"/>
            <a:ext cx="3384753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52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queeze-Excite Net (Hu et al., 2017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Squeeze-Excite Net</a:t>
            </a:r>
            <a:endParaRPr dirty="0"/>
          </a:p>
        </p:txBody>
      </p:sp>
      <p:sp>
        <p:nvSpPr>
          <p:cNvPr id="426" name="Learn global weighting function per channel…"/>
          <p:cNvSpPr txBox="1">
            <a:spLocks noGrp="1"/>
          </p:cNvSpPr>
          <p:nvPr>
            <p:ph type="body" sz="half" idx="1"/>
          </p:nvPr>
        </p:nvSpPr>
        <p:spPr>
          <a:xfrm>
            <a:off x="340592" y="3125933"/>
            <a:ext cx="8205304" cy="1437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Squeeze-Excite Net (Hu et al., 2017)</a:t>
            </a:r>
            <a:endParaRPr lang="en-US" altLang="ja-JP" dirty="0"/>
          </a:p>
          <a:p>
            <a:r>
              <a:rPr lang="zh-CN" altLang="en-US" dirty="0"/>
              <a:t>学习</a:t>
            </a:r>
            <a:r>
              <a:rPr lang="ja-JP" altLang="en-US" dirty="0"/>
              <a:t>每个通道的全局加权函数</a:t>
            </a:r>
          </a:p>
          <a:p>
            <a:r>
              <a:rPr lang="ja-JP" altLang="en-US" dirty="0"/>
              <a:t>允许在图像的不同位置的像素之间快速传输信息</a:t>
            </a:r>
            <a:endParaRPr dirty="0"/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8585"/>
            <a:ext cx="9144001" cy="2109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icking the best convolution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选最合适的卷积</a:t>
            </a:r>
            <a:r>
              <a:rPr lang="zh-CN" altLang="en-US" dirty="0"/>
              <a:t> </a:t>
            </a:r>
            <a:r>
              <a:rPr dirty="0"/>
              <a:t>…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rcRect t="48558"/>
          <a:stretch>
            <a:fillRect/>
          </a:stretch>
        </p:blipFill>
        <p:spPr>
          <a:xfrm>
            <a:off x="787917" y="2082853"/>
            <a:ext cx="3408509" cy="2645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/>
          <a:srcRect t="43945"/>
          <a:stretch>
            <a:fillRect/>
          </a:stretch>
        </p:blipFill>
        <p:spPr>
          <a:xfrm>
            <a:off x="4430940" y="2089997"/>
            <a:ext cx="1696908" cy="2631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 Shot 2019-02-22 at 11.25.56 AM.png" descr="Screen Shot 2019-02-22 at 11.25.56 AM.png"/>
          <p:cNvPicPr>
            <a:picLocks noChangeAspect="1"/>
          </p:cNvPicPr>
          <p:nvPr/>
        </p:nvPicPr>
        <p:blipFill>
          <a:blip r:embed="rId4"/>
          <a:srcRect l="5180" t="4526" r="6156" b="9742"/>
          <a:stretch>
            <a:fillRect/>
          </a:stretch>
        </p:blipFill>
        <p:spPr>
          <a:xfrm>
            <a:off x="6362639" y="3161889"/>
            <a:ext cx="1735932" cy="159226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LeNet"/>
          <p:cNvSpPr txBox="1"/>
          <p:nvPr/>
        </p:nvSpPr>
        <p:spPr>
          <a:xfrm>
            <a:off x="1186806" y="1451215"/>
            <a:ext cx="71415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LeNet</a:t>
            </a:r>
          </a:p>
        </p:txBody>
      </p:sp>
      <p:sp>
        <p:nvSpPr>
          <p:cNvPr id="211" name="AlexNet"/>
          <p:cNvSpPr txBox="1"/>
          <p:nvPr/>
        </p:nvSpPr>
        <p:spPr>
          <a:xfrm>
            <a:off x="2914865" y="1451215"/>
            <a:ext cx="90457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AlexNet</a:t>
            </a:r>
          </a:p>
        </p:txBody>
      </p:sp>
      <p:sp>
        <p:nvSpPr>
          <p:cNvPr id="212" name="VGG"/>
          <p:cNvSpPr txBox="1"/>
          <p:nvPr/>
        </p:nvSpPr>
        <p:spPr>
          <a:xfrm>
            <a:off x="4973339" y="1451215"/>
            <a:ext cx="6122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VGG</a:t>
            </a:r>
          </a:p>
        </p:txBody>
      </p:sp>
      <p:sp>
        <p:nvSpPr>
          <p:cNvPr id="213" name="NiN"/>
          <p:cNvSpPr txBox="1"/>
          <p:nvPr/>
        </p:nvSpPr>
        <p:spPr>
          <a:xfrm>
            <a:off x="6988053" y="1451215"/>
            <a:ext cx="48510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NiN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824766" y="632170"/>
            <a:ext cx="7199295" cy="696624"/>
            <a:chOff x="0" y="0"/>
            <a:chExt cx="7199294" cy="696622"/>
          </a:xfrm>
        </p:grpSpPr>
        <p:sp>
          <p:nvSpPr>
            <p:cNvPr id="214" name="1x1"/>
            <p:cNvSpPr/>
            <p:nvPr/>
          </p:nvSpPr>
          <p:spPr>
            <a:xfrm>
              <a:off x="0" y="65819"/>
              <a:ext cx="714150" cy="564985"/>
            </a:xfrm>
            <a:prstGeom prst="roundRect">
              <a:avLst>
                <a:gd name="adj" fmla="val 1896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1x1</a:t>
              </a:r>
            </a:p>
          </p:txBody>
        </p:sp>
        <p:sp>
          <p:nvSpPr>
            <p:cNvPr id="215" name="3x3"/>
            <p:cNvSpPr/>
            <p:nvPr/>
          </p:nvSpPr>
          <p:spPr>
            <a:xfrm>
              <a:off x="1207232" y="65819"/>
              <a:ext cx="714150" cy="564985"/>
            </a:xfrm>
            <a:prstGeom prst="roundRect">
              <a:avLst>
                <a:gd name="adj" fmla="val 1896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3x3</a:t>
              </a:r>
            </a:p>
          </p:txBody>
        </p:sp>
        <p:sp>
          <p:nvSpPr>
            <p:cNvPr id="216" name="5x5"/>
            <p:cNvSpPr/>
            <p:nvPr/>
          </p:nvSpPr>
          <p:spPr>
            <a:xfrm>
              <a:off x="2414464" y="65819"/>
              <a:ext cx="714151" cy="564985"/>
            </a:xfrm>
            <a:prstGeom prst="roundRect">
              <a:avLst>
                <a:gd name="adj" fmla="val 1896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5x5</a:t>
              </a:r>
            </a:p>
          </p:txBody>
        </p:sp>
        <p:sp>
          <p:nvSpPr>
            <p:cNvPr id="217" name="Max pooling"/>
            <p:cNvSpPr/>
            <p:nvPr/>
          </p:nvSpPr>
          <p:spPr>
            <a:xfrm>
              <a:off x="3621696" y="0"/>
              <a:ext cx="1542258" cy="696623"/>
            </a:xfrm>
            <a:prstGeom prst="roundRect">
              <a:avLst>
                <a:gd name="adj" fmla="val 1537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最大迟化</a:t>
              </a:r>
              <a:endParaRPr dirty="0"/>
            </a:p>
          </p:txBody>
        </p:sp>
        <p:sp>
          <p:nvSpPr>
            <p:cNvPr id="218" name="Multiple 1x1"/>
            <p:cNvSpPr/>
            <p:nvPr/>
          </p:nvSpPr>
          <p:spPr>
            <a:xfrm>
              <a:off x="5657037" y="0"/>
              <a:ext cx="1542258" cy="696623"/>
            </a:xfrm>
            <a:prstGeom prst="roundRect">
              <a:avLst>
                <a:gd name="adj" fmla="val 1537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许多</a:t>
              </a:r>
              <a:r>
                <a:rPr dirty="0"/>
                <a:t> 1x1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uffleNet (Zhang et al., 2018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ShuffleNet</a:t>
            </a:r>
            <a:r>
              <a:rPr dirty="0"/>
              <a:t> (Zhang et al., 2018)</a:t>
            </a:r>
          </a:p>
        </p:txBody>
      </p:sp>
      <p:sp>
        <p:nvSpPr>
          <p:cNvPr id="430" name="ResNext breaks convolution into channels…"/>
          <p:cNvSpPr txBox="1">
            <a:spLocks noGrp="1"/>
          </p:cNvSpPr>
          <p:nvPr>
            <p:ph type="body" sz="quarter" idx="1"/>
          </p:nvPr>
        </p:nvSpPr>
        <p:spPr>
          <a:xfrm>
            <a:off x="340592" y="3861497"/>
            <a:ext cx="8205304" cy="93896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dirty="0" err="1"/>
              <a:t>ResNe</a:t>
            </a:r>
            <a:r>
              <a:rPr lang="en-US" dirty="0" err="1"/>
              <a:t>X</a:t>
            </a:r>
            <a:r>
              <a:rPr dirty="0" err="1"/>
              <a:t>t</a:t>
            </a:r>
            <a:r>
              <a:rPr dirty="0"/>
              <a:t> </a:t>
            </a:r>
            <a:r>
              <a:rPr lang="ja-JP" altLang="en-US"/>
              <a:t>将卷积层分成不同通道</a:t>
            </a:r>
          </a:p>
          <a:p>
            <a:r>
              <a:rPr lang="en-US" dirty="0" err="1"/>
              <a:t>ShuffleNet</a:t>
            </a:r>
            <a:r>
              <a:rPr lang="zh-CN" altLang="en-US" dirty="0"/>
              <a:t> </a:t>
            </a:r>
            <a:r>
              <a:rPr lang="ja-JP" altLang="en-US"/>
              <a:t>通过分组混合不同通道（对移动设备非常有效）</a:t>
            </a:r>
            <a:endParaRPr dirty="0"/>
          </a:p>
        </p:txBody>
      </p:sp>
      <p:pic>
        <p:nvPicPr>
          <p:cNvPr id="431" name="Screen Shot 2019-03-03 at 12.40.18 PM.png" descr="Screen Shot 2019-03-03 at 12.40.1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702"/>
            <a:ext cx="9144001" cy="3174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eparable Convolutions - all channels separate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71264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可分离的卷积层 </a:t>
            </a:r>
            <a:r>
              <a:rPr lang="en-US" altLang="ja-JP" dirty="0"/>
              <a:t>- </a:t>
            </a:r>
            <a:r>
              <a:rPr lang="ja-JP" altLang="en-US"/>
              <a:t>所有通道分开</a:t>
            </a:r>
            <a:endParaRPr dirty="0"/>
          </a:p>
        </p:txBody>
      </p:sp>
      <p:sp>
        <p:nvSpPr>
          <p:cNvPr id="434" name="Parameters…"/>
          <p:cNvSpPr txBox="1">
            <a:spLocks noGrp="1"/>
          </p:cNvSpPr>
          <p:nvPr>
            <p:ph type="body" idx="1"/>
          </p:nvPr>
        </p:nvSpPr>
        <p:spPr>
          <a:xfrm>
            <a:off x="598104" y="1009331"/>
            <a:ext cx="7947792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 dirty="0"/>
              <a:t>参数</a:t>
            </a:r>
            <a:endParaRPr dirty="0"/>
          </a:p>
          <a:p>
            <a:pPr>
              <a:defRPr b="1"/>
            </a:pPr>
            <a:r>
              <a:rPr lang="ja-JP" altLang="en-US" dirty="0"/>
              <a:t>计算</a:t>
            </a:r>
            <a:endParaRPr dirty="0"/>
          </a:p>
          <a:p>
            <a:pPr>
              <a:defRPr b="1"/>
            </a:pPr>
            <a:r>
              <a:rPr lang="ja-JP" altLang="en-US" dirty="0"/>
              <a:t>将通道分解</a:t>
            </a:r>
            <a:endParaRPr lang="en-US" altLang="ja-JP" dirty="0"/>
          </a:p>
          <a:p>
            <a:pPr lvl="1">
              <a:defRPr b="1"/>
            </a:pPr>
            <a:r>
              <a:rPr lang="zh-CN" altLang="en-US" dirty="0"/>
              <a:t>没有混合多个通道</a:t>
            </a:r>
            <a:endParaRPr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Equation"/>
              <p:cNvSpPr txBox="1"/>
              <p:nvPr/>
            </p:nvSpPr>
            <p:spPr>
              <a:xfrm>
                <a:off x="4451285" y="1146599"/>
                <a:ext cx="1589884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85" y="1146599"/>
                <a:ext cx="1589884" cy="288491"/>
              </a:xfrm>
              <a:prstGeom prst="rect">
                <a:avLst/>
              </a:prstGeom>
              <a:blipFill>
                <a:blip r:embed="rId2"/>
                <a:stretch>
                  <a:fillRect l="-6299" r="-19685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Equation"/>
              <p:cNvSpPr txBox="1"/>
              <p:nvPr/>
            </p:nvSpPr>
            <p:spPr>
              <a:xfrm>
                <a:off x="3318345" y="1523053"/>
                <a:ext cx="2719477" cy="2884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3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45" y="1523053"/>
                <a:ext cx="2719477" cy="288492"/>
              </a:xfrm>
              <a:prstGeom prst="rect">
                <a:avLst/>
              </a:prstGeom>
              <a:blipFill>
                <a:blip r:embed="rId3"/>
                <a:stretch>
                  <a:fillRect l="-2326" r="-18605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Rectangle"/>
          <p:cNvSpPr/>
          <p:nvPr/>
        </p:nvSpPr>
        <p:spPr>
          <a:xfrm>
            <a:off x="6811544" y="2265269"/>
            <a:ext cx="292664" cy="324253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Equation"/>
              <p:cNvSpPr txBox="1"/>
              <p:nvPr/>
            </p:nvSpPr>
            <p:spPr>
              <a:xfrm>
                <a:off x="4451285" y="2265269"/>
                <a:ext cx="2215781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3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85" y="2265269"/>
                <a:ext cx="2215781" cy="288491"/>
              </a:xfrm>
              <a:prstGeom prst="rect">
                <a:avLst/>
              </a:prstGeom>
              <a:blipFill>
                <a:blip r:embed="rId4"/>
                <a:stretch>
                  <a:fillRect l="-2841" r="-19886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9" name="Screen Shot 2019-02-15 at 12.45.50 PM.png" descr="Screen Shot 2019-02-15 at 12.45.50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318" y="2845510"/>
            <a:ext cx="5311748" cy="229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Screen Shot 2019-02-15 at 12.45.50 PM.png" descr="Screen Shot 2019-02-15 at 12.45.50 PM.png"/>
          <p:cNvPicPr>
            <a:picLocks noChangeAspect="1"/>
          </p:cNvPicPr>
          <p:nvPr/>
        </p:nvPicPr>
        <p:blipFill>
          <a:blip r:embed="rId5"/>
          <a:srcRect l="87488" t="43546" b="27560"/>
          <a:stretch>
            <a:fillRect/>
          </a:stretch>
        </p:blipFill>
        <p:spPr>
          <a:xfrm>
            <a:off x="5914917" y="4057952"/>
            <a:ext cx="664601" cy="66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443" name="Incep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dirty="0"/>
              <a:t>Inception</a:t>
            </a:r>
          </a:p>
          <a:p>
            <a:pPr lvl="1"/>
            <a:r>
              <a:rPr lang="ja-JP" altLang="en-US"/>
              <a:t>卷积的不均匀混合（不同深度）</a:t>
            </a:r>
          </a:p>
          <a:p>
            <a:pPr lvl="1"/>
            <a:r>
              <a:rPr lang="ja-JP" altLang="en-US"/>
              <a:t>批量归一正则化</a:t>
            </a:r>
            <a:endParaRPr lang="en-US" altLang="ja-JP" dirty="0"/>
          </a:p>
          <a:p>
            <a:r>
              <a:rPr b="1" dirty="0" err="1"/>
              <a:t>ResNet</a:t>
            </a:r>
            <a:endParaRPr b="1" dirty="0"/>
          </a:p>
          <a:p>
            <a:pPr lvl="1"/>
            <a:r>
              <a:rPr lang="ja-JP" altLang="en-US"/>
              <a:t>泰勒扩展式</a:t>
            </a:r>
            <a:endParaRPr lang="en-US" altLang="ja-JP" dirty="0"/>
          </a:p>
          <a:p>
            <a:pPr lvl="1"/>
            <a:r>
              <a:rPr lang="ja-JP" altLang="en-US"/>
              <a:t>残差网络</a:t>
            </a:r>
            <a:r>
              <a:rPr lang="zh-CN" altLang="en-US" dirty="0"/>
              <a:t>（</a:t>
            </a:r>
            <a:r>
              <a:rPr b="1" dirty="0" err="1"/>
              <a:t>ResNext</a:t>
            </a:r>
            <a:r>
              <a:rPr lang="zh-CN" altLang="en-US" dirty="0"/>
              <a:t>）</a:t>
            </a:r>
            <a:r>
              <a:rPr dirty="0"/>
              <a:t> </a:t>
            </a:r>
            <a:r>
              <a:rPr lang="ja-JP" altLang="en-US"/>
              <a:t>分解卷积</a:t>
            </a:r>
            <a:endParaRPr dirty="0"/>
          </a:p>
          <a:p>
            <a:r>
              <a:rPr b="1" dirty="0"/>
              <a:t>Zoo</a:t>
            </a:r>
            <a:br>
              <a:rPr dirty="0"/>
            </a:br>
            <a:r>
              <a:rPr lang="ja-JP" altLang="en-US"/>
              <a:t>稠密连接网络</a:t>
            </a:r>
            <a:r>
              <a:rPr lang="zh-CN" altLang="en-US" dirty="0"/>
              <a:t>（</a:t>
            </a:r>
            <a:r>
              <a:rPr dirty="0" err="1"/>
              <a:t>DenseNet</a:t>
            </a:r>
            <a:r>
              <a:rPr lang="zh-CN" altLang="en-US" dirty="0"/>
              <a:t>）</a:t>
            </a:r>
            <a:r>
              <a:rPr dirty="0"/>
              <a:t>, </a:t>
            </a:r>
            <a:r>
              <a:rPr dirty="0" err="1"/>
              <a:t>ShuffleNet</a:t>
            </a:r>
            <a:r>
              <a:rPr dirty="0"/>
              <a:t>, </a:t>
            </a:r>
            <a:r>
              <a:rPr lang="ja-JP" altLang="en-US"/>
              <a:t>可分解卷积层</a:t>
            </a:r>
            <a:r>
              <a:rPr dirty="0"/>
              <a:t>, …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y choose? Just pick them all.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8149722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干嘛选呢</a:t>
            </a:r>
            <a:r>
              <a:rPr dirty="0"/>
              <a:t>? </a:t>
            </a:r>
            <a:r>
              <a:rPr lang="ja-JP" altLang="en-US"/>
              <a:t>都用就是了</a:t>
            </a:r>
            <a:r>
              <a:rPr lang="zh-CN" altLang="en-US" dirty="0"/>
              <a:t>。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18" y="2297251"/>
            <a:ext cx="6093574" cy="186014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Inception Blo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Inception </a:t>
            </a:r>
            <a:r>
              <a:rPr lang="ja-JP" altLang="en-US"/>
              <a:t>块</a:t>
            </a:r>
            <a:endParaRPr dirty="0"/>
          </a:p>
        </p:txBody>
      </p:sp>
      <p:sp>
        <p:nvSpPr>
          <p:cNvPr id="225" name="4 paths extract information from different aspects, then concatenate along the output channel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93926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en-US" altLang="ja-JP" dirty="0"/>
              <a:t>4</a:t>
            </a:r>
            <a:r>
              <a:rPr lang="ja-JP" altLang="en-US" dirty="0"/>
              <a:t>个路径从不同方面提取信息，然后</a:t>
            </a:r>
            <a:r>
              <a:rPr lang="zh-CN" altLang="en-US" dirty="0"/>
              <a:t>拼接作为</a:t>
            </a:r>
            <a:r>
              <a:rPr lang="ja-JP" altLang="en-US" dirty="0"/>
              <a:t>输出通道</a:t>
            </a:r>
            <a:endParaRPr dirty="0"/>
          </a:p>
        </p:txBody>
      </p:sp>
      <p:sp>
        <p:nvSpPr>
          <p:cNvPr id="226" name="Extract with different spatial size convolutions"/>
          <p:cNvSpPr/>
          <p:nvPr/>
        </p:nvSpPr>
        <p:spPr>
          <a:xfrm>
            <a:off x="299275" y="1882805"/>
            <a:ext cx="2441973" cy="1113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2" y="0"/>
                </a:moveTo>
                <a:cubicBezTo>
                  <a:pt x="251" y="0"/>
                  <a:pt x="0" y="551"/>
                  <a:pt x="0" y="1232"/>
                </a:cubicBezTo>
                <a:lnTo>
                  <a:pt x="0" y="17482"/>
                </a:lnTo>
                <a:cubicBezTo>
                  <a:pt x="0" y="18162"/>
                  <a:pt x="251" y="18713"/>
                  <a:pt x="562" y="18713"/>
                </a:cubicBezTo>
                <a:lnTo>
                  <a:pt x="13680" y="18713"/>
                </a:lnTo>
                <a:lnTo>
                  <a:pt x="21600" y="21600"/>
                </a:lnTo>
                <a:lnTo>
                  <a:pt x="18304" y="14995"/>
                </a:lnTo>
                <a:lnTo>
                  <a:pt x="18304" y="1232"/>
                </a:lnTo>
                <a:cubicBezTo>
                  <a:pt x="18304" y="551"/>
                  <a:pt x="18052" y="0"/>
                  <a:pt x="17742" y="0"/>
                </a:cubicBezTo>
                <a:lnTo>
                  <a:pt x="56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用不同的空间</a:t>
            </a:r>
            <a:endParaRPr lang="en-US" altLang="ja-JP" dirty="0"/>
          </a:p>
          <a:p>
            <a:pPr algn="l"/>
            <a:r>
              <a:rPr lang="ja-JP" altLang="en-US"/>
              <a:t>大小的卷积提取</a:t>
            </a:r>
            <a:endParaRPr dirty="0"/>
          </a:p>
        </p:txBody>
      </p:sp>
      <p:sp>
        <p:nvSpPr>
          <p:cNvPr id="227" name="Extract spatial info with pooling"/>
          <p:cNvSpPr/>
          <p:nvPr/>
        </p:nvSpPr>
        <p:spPr>
          <a:xfrm>
            <a:off x="5607787" y="3693674"/>
            <a:ext cx="1817291" cy="1197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9" y="0"/>
                </a:moveTo>
                <a:lnTo>
                  <a:pt x="16255" y="7269"/>
                </a:lnTo>
                <a:lnTo>
                  <a:pt x="755" y="7269"/>
                </a:lnTo>
                <a:cubicBezTo>
                  <a:pt x="338" y="7269"/>
                  <a:pt x="0" y="7715"/>
                  <a:pt x="0" y="8265"/>
                </a:cubicBezTo>
                <a:lnTo>
                  <a:pt x="0" y="20603"/>
                </a:lnTo>
                <a:cubicBezTo>
                  <a:pt x="0" y="21154"/>
                  <a:pt x="338" y="21600"/>
                  <a:pt x="755" y="21600"/>
                </a:cubicBezTo>
                <a:lnTo>
                  <a:pt x="20845" y="21600"/>
                </a:lnTo>
                <a:cubicBezTo>
                  <a:pt x="21262" y="21600"/>
                  <a:pt x="21600" y="21154"/>
                  <a:pt x="21600" y="20603"/>
                </a:cubicBezTo>
                <a:lnTo>
                  <a:pt x="21600" y="8265"/>
                </a:lnTo>
                <a:cubicBezTo>
                  <a:pt x="21600" y="7715"/>
                  <a:pt x="21262" y="7269"/>
                  <a:pt x="20845" y="7269"/>
                </a:cubicBezTo>
                <a:lnTo>
                  <a:pt x="19468" y="7269"/>
                </a:lnTo>
                <a:lnTo>
                  <a:pt x="1785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使用池化</a:t>
            </a:r>
            <a:endParaRPr lang="en-US" altLang="ja-JP" dirty="0"/>
          </a:p>
          <a:p>
            <a:r>
              <a:rPr lang="ja-JP" altLang="en-US"/>
              <a:t>提取空间信息</a:t>
            </a:r>
            <a:endParaRPr dirty="0"/>
          </a:p>
        </p:txBody>
      </p:sp>
      <p:sp>
        <p:nvSpPr>
          <p:cNvPr id="228" name="Same width/height as input"/>
          <p:cNvSpPr/>
          <p:nvPr/>
        </p:nvSpPr>
        <p:spPr>
          <a:xfrm>
            <a:off x="4799750" y="1481181"/>
            <a:ext cx="2203394" cy="85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49" y="0"/>
                </a:moveTo>
                <a:cubicBezTo>
                  <a:pt x="7268" y="0"/>
                  <a:pt x="7040" y="718"/>
                  <a:pt x="7040" y="1603"/>
                </a:cubicBezTo>
                <a:lnTo>
                  <a:pt x="7040" y="12613"/>
                </a:lnTo>
                <a:lnTo>
                  <a:pt x="0" y="21600"/>
                </a:lnTo>
                <a:lnTo>
                  <a:pt x="12509" y="17172"/>
                </a:lnTo>
                <a:lnTo>
                  <a:pt x="21091" y="17172"/>
                </a:lnTo>
                <a:cubicBezTo>
                  <a:pt x="21372" y="17172"/>
                  <a:pt x="21600" y="16454"/>
                  <a:pt x="21600" y="15569"/>
                </a:cubicBezTo>
                <a:lnTo>
                  <a:pt x="21600" y="1603"/>
                </a:lnTo>
                <a:cubicBezTo>
                  <a:pt x="21600" y="718"/>
                  <a:pt x="21372" y="0"/>
                  <a:pt x="21091" y="0"/>
                </a:cubicBezTo>
                <a:lnTo>
                  <a:pt x="75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与输入相同的</a:t>
            </a:r>
            <a:endParaRPr lang="en-US" altLang="ja-JP" dirty="0"/>
          </a:p>
          <a:p>
            <a:pPr algn="r"/>
            <a:r>
              <a:rPr lang="ja-JP" altLang="en-US"/>
              <a:t>宽度</a:t>
            </a:r>
            <a:r>
              <a:rPr lang="zh-CN" altLang="en-US" dirty="0"/>
              <a:t> </a:t>
            </a:r>
            <a:r>
              <a:rPr lang="en-US" altLang="ja-JP" dirty="0"/>
              <a:t>/</a:t>
            </a:r>
            <a:r>
              <a:rPr lang="zh-CN" altLang="en-US" dirty="0"/>
              <a:t> </a:t>
            </a:r>
            <a:r>
              <a:rPr lang="ja-JP" altLang="en-US"/>
              <a:t>高度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nception Blocks"/>
          <p:cNvSpPr txBox="1">
            <a:spLocks noGrp="1"/>
          </p:cNvSpPr>
          <p:nvPr>
            <p:ph type="title"/>
          </p:nvPr>
        </p:nvSpPr>
        <p:spPr>
          <a:xfrm>
            <a:off x="387077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dirty="0"/>
              <a:t>Inception </a:t>
            </a:r>
            <a:r>
              <a:rPr lang="ja-JP" altLang="en-US"/>
              <a:t>块</a:t>
            </a:r>
            <a:endParaRPr dirty="0"/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72" y="2267166"/>
            <a:ext cx="5983995" cy="204715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Allocate various capacities to each channel"/>
          <p:cNvSpPr/>
          <p:nvPr/>
        </p:nvSpPr>
        <p:spPr>
          <a:xfrm>
            <a:off x="1418258" y="1601988"/>
            <a:ext cx="2104233" cy="1034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" y="0"/>
                </a:moveTo>
                <a:cubicBezTo>
                  <a:pt x="292" y="0"/>
                  <a:pt x="0" y="458"/>
                  <a:pt x="0" y="1023"/>
                </a:cubicBezTo>
                <a:lnTo>
                  <a:pt x="0" y="13694"/>
                </a:lnTo>
                <a:cubicBezTo>
                  <a:pt x="0" y="14259"/>
                  <a:pt x="292" y="14718"/>
                  <a:pt x="652" y="14718"/>
                </a:cubicBezTo>
                <a:lnTo>
                  <a:pt x="17432" y="14718"/>
                </a:lnTo>
                <a:lnTo>
                  <a:pt x="18284" y="21600"/>
                </a:lnTo>
                <a:lnTo>
                  <a:pt x="19139" y="14718"/>
                </a:lnTo>
                <a:lnTo>
                  <a:pt x="20948" y="14718"/>
                </a:lnTo>
                <a:cubicBezTo>
                  <a:pt x="21308" y="14718"/>
                  <a:pt x="21600" y="14259"/>
                  <a:pt x="21600" y="13694"/>
                </a:cubicBezTo>
                <a:lnTo>
                  <a:pt x="21600" y="1023"/>
                </a:lnTo>
                <a:cubicBezTo>
                  <a:pt x="21600" y="458"/>
                  <a:pt x="21308" y="0"/>
                  <a:pt x="20948" y="0"/>
                </a:cubicBezTo>
                <a:lnTo>
                  <a:pt x="6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为每个通道</a:t>
            </a:r>
            <a:endParaRPr lang="en-US" altLang="ja-JP" dirty="0"/>
          </a:p>
          <a:p>
            <a:r>
              <a:rPr lang="ja-JP" altLang="en-US"/>
              <a:t>分配各种容量</a:t>
            </a:r>
            <a:endParaRPr lang="en-US" altLang="ja-JP" dirty="0"/>
          </a:p>
          <a:p>
            <a:endParaRPr dirty="0"/>
          </a:p>
        </p:txBody>
      </p:sp>
      <p:sp>
        <p:nvSpPr>
          <p:cNvPr id="233" name="Reduce channel size to lower model  capacity"/>
          <p:cNvSpPr/>
          <p:nvPr/>
        </p:nvSpPr>
        <p:spPr>
          <a:xfrm>
            <a:off x="430229" y="3585028"/>
            <a:ext cx="2251473" cy="84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779" y="3670"/>
                </a:lnTo>
                <a:lnTo>
                  <a:pt x="609" y="3670"/>
                </a:lnTo>
                <a:cubicBezTo>
                  <a:pt x="273" y="3670"/>
                  <a:pt x="0" y="4228"/>
                  <a:pt x="0" y="4917"/>
                </a:cubicBezTo>
                <a:lnTo>
                  <a:pt x="0" y="20353"/>
                </a:lnTo>
                <a:cubicBezTo>
                  <a:pt x="0" y="21042"/>
                  <a:pt x="273" y="21600"/>
                  <a:pt x="609" y="21600"/>
                </a:cubicBezTo>
                <a:lnTo>
                  <a:pt x="19578" y="21600"/>
                </a:lnTo>
                <a:cubicBezTo>
                  <a:pt x="19915" y="21600"/>
                  <a:pt x="20187" y="21042"/>
                  <a:pt x="20187" y="20353"/>
                </a:cubicBezTo>
                <a:lnTo>
                  <a:pt x="20187" y="692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减小通道大小</a:t>
            </a:r>
            <a:endParaRPr lang="en-US" altLang="ja-JP" dirty="0"/>
          </a:p>
          <a:p>
            <a:r>
              <a:rPr lang="ja-JP" altLang="en-US"/>
              <a:t>以降低模型容量</a:t>
            </a:r>
            <a:endParaRPr dirty="0"/>
          </a:p>
        </p:txBody>
      </p:sp>
      <p:sp>
        <p:nvSpPr>
          <p:cNvPr id="234" name="The first inception block with channel sizes specified"/>
          <p:cNvSpPr txBox="1">
            <a:spLocks noGrp="1"/>
          </p:cNvSpPr>
          <p:nvPr>
            <p:ph type="body" sz="quarter" idx="1"/>
          </p:nvPr>
        </p:nvSpPr>
        <p:spPr>
          <a:xfrm>
            <a:off x="601848" y="1009331"/>
            <a:ext cx="8205304" cy="69834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zh-CN" altLang="en-US" dirty="0"/>
              <a:t>（</a:t>
            </a:r>
            <a:r>
              <a:rPr lang="ja-JP" altLang="en-US"/>
              <a:t>第一个初始块</a:t>
            </a:r>
            <a:r>
              <a:rPr lang="zh-CN" altLang="en-US" dirty="0"/>
              <a:t>）</a:t>
            </a:r>
            <a:r>
              <a:rPr lang="ja-JP" altLang="en-US"/>
              <a:t>指定的通道大小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Inception Blo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Inception </a:t>
            </a:r>
            <a:r>
              <a:rPr lang="ja-JP" altLang="en-US" dirty="0"/>
              <a:t>块</a:t>
            </a:r>
            <a:endParaRPr dirty="0"/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215" y="3051866"/>
            <a:ext cx="3866278" cy="132267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8" name="Table"/>
          <p:cNvGraphicFramePr/>
          <p:nvPr>
            <p:extLst>
              <p:ext uri="{D42A27DB-BD31-4B8C-83A1-F6EECF244321}">
                <p14:modId xmlns:p14="http://schemas.microsoft.com/office/powerpoint/2010/main" val="14965332"/>
              </p:ext>
            </p:extLst>
          </p:nvPr>
        </p:nvGraphicFramePr>
        <p:xfrm>
          <a:off x="351507" y="2844248"/>
          <a:ext cx="4300139" cy="173790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409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93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/>
                        <a:t>#</a:t>
                      </a:r>
                      <a:r>
                        <a:rPr lang="zh-CN" altLang="en-US" b="1" dirty="0"/>
                        <a:t> </a:t>
                      </a:r>
                      <a:r>
                        <a:rPr lang="ja-JP" altLang="en-US" b="1"/>
                        <a:t>参数</a:t>
                      </a:r>
                      <a:r>
                        <a:rPr b="1" dirty="0"/>
                        <a:t> 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b="1"/>
                        <a:t>浮点运算</a:t>
                      </a:r>
                      <a:r>
                        <a:rPr lang="zh-CN" altLang="en-US" b="1" dirty="0"/>
                        <a:t> </a:t>
                      </a:r>
                      <a:r>
                        <a:rPr b="1" dirty="0"/>
                        <a:t>FLOPS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42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/>
                        <a:t>Inception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0.16 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128 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3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/>
                        <a:t>3x3 </a:t>
                      </a:r>
                      <a:r>
                        <a:rPr lang="ja-JP" altLang="en-US" b="1"/>
                        <a:t>卷积</a:t>
                      </a:r>
                      <a:endParaRPr b="1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0.44 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346 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1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/>
                        <a:t>5x5 </a:t>
                      </a:r>
                      <a:r>
                        <a:rPr lang="ja-JP" altLang="en-US" b="1"/>
                        <a:t>卷积</a:t>
                      </a:r>
                      <a:endParaRPr b="1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1.22 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/>
                        <a:t>963 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9" name="Inception blocks have fewer parameters and less computation complexity than a single 3x3 or 5x5 convolutional layer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462816" cy="187429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ja-JP" altLang="en-US" dirty="0"/>
              <a:t>与单个</a:t>
            </a:r>
            <a:r>
              <a:rPr lang="en-US" altLang="ja-JP" dirty="0"/>
              <a:t>3</a:t>
            </a:r>
            <a:r>
              <a:rPr lang="en-US" dirty="0"/>
              <a:t>x3</a:t>
            </a:r>
            <a:r>
              <a:rPr lang="ja-JP" altLang="en-US" dirty="0"/>
              <a:t>或</a:t>
            </a:r>
            <a:r>
              <a:rPr lang="en-US" altLang="ja-JP" dirty="0"/>
              <a:t>5</a:t>
            </a:r>
            <a:r>
              <a:rPr lang="en-US" dirty="0"/>
              <a:t>x5</a:t>
            </a:r>
            <a:r>
              <a:rPr lang="ja-JP" altLang="en-US" dirty="0"/>
              <a:t>卷积层相比，初始块具有更少的参数和更低的计算复杂度</a:t>
            </a:r>
          </a:p>
          <a:p>
            <a:pPr lvl="1">
              <a:buSzTx/>
            </a:pPr>
            <a:r>
              <a:rPr lang="ja-JP" altLang="en-US" dirty="0"/>
              <a:t>不同功能混合（多样的功能类）</a:t>
            </a:r>
          </a:p>
          <a:p>
            <a:pPr lvl="1">
              <a:buSzTx/>
            </a:pPr>
            <a:r>
              <a:rPr lang="zh-CN" altLang="en-US" dirty="0"/>
              <a:t>卷积核</a:t>
            </a:r>
            <a:r>
              <a:rPr lang="ja-JP" altLang="en-US" dirty="0"/>
              <a:t>计算高效（良好的泛化）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GoogLeNet</a:t>
            </a:r>
          </a:p>
        </p:txBody>
      </p:sp>
      <p:sp>
        <p:nvSpPr>
          <p:cNvPr id="242" name="5 stages with 9 inceptions blocks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2957162" cy="355392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5</a:t>
            </a:r>
            <a:r>
              <a:rPr lang="zh-CN" altLang="en-US" dirty="0"/>
              <a:t> </a:t>
            </a:r>
            <a:r>
              <a:rPr lang="ja-JP" altLang="en-US"/>
              <a:t>个阶段</a:t>
            </a:r>
            <a:endParaRPr lang="en-US" altLang="ja-JP" dirty="0"/>
          </a:p>
          <a:p>
            <a:r>
              <a:rPr lang="en-US" altLang="ja-JP" dirty="0"/>
              <a:t>9</a:t>
            </a:r>
            <a:r>
              <a:rPr lang="zh-CN" altLang="en-US" dirty="0"/>
              <a:t> </a:t>
            </a:r>
            <a:r>
              <a:rPr lang="ja-JP" altLang="en-US"/>
              <a:t>个</a:t>
            </a:r>
            <a:r>
              <a:rPr lang="zh-CN" altLang="en-US" dirty="0"/>
              <a:t> </a:t>
            </a:r>
            <a:r>
              <a:rPr lang="en-US" dirty="0"/>
              <a:t>Inception</a:t>
            </a:r>
            <a:r>
              <a:rPr lang="zh-CN" altLang="en-US" dirty="0"/>
              <a:t> </a:t>
            </a:r>
            <a:r>
              <a:rPr lang="ja-JP" altLang="en-US"/>
              <a:t>块</a:t>
            </a:r>
            <a:endParaRPr dirty="0"/>
          </a:p>
        </p:txBody>
      </p:sp>
      <p:grpSp>
        <p:nvGrpSpPr>
          <p:cNvPr id="245" name="Group"/>
          <p:cNvGrpSpPr/>
          <p:nvPr/>
        </p:nvGrpSpPr>
        <p:grpSpPr>
          <a:xfrm>
            <a:off x="5208735" y="4520167"/>
            <a:ext cx="195718" cy="480961"/>
            <a:chOff x="0" y="0"/>
            <a:chExt cx="195717" cy="480960"/>
          </a:xfrm>
        </p:grpSpPr>
        <p:sp>
          <p:nvSpPr>
            <p:cNvPr id="243" name="Rectangle"/>
            <p:cNvSpPr/>
            <p:nvPr/>
          </p:nvSpPr>
          <p:spPr>
            <a:xfrm>
              <a:off x="24004" y="9148"/>
              <a:ext cx="171714" cy="42892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0" y="0"/>
              <a:ext cx="56018" cy="4809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6" name="Stage 1"/>
          <p:cNvSpPr txBox="1"/>
          <p:nvPr/>
        </p:nvSpPr>
        <p:spPr>
          <a:xfrm>
            <a:off x="5505991" y="4572616"/>
            <a:ext cx="89218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Stage 1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5215070" y="3376451"/>
            <a:ext cx="195718" cy="841202"/>
            <a:chOff x="0" y="0"/>
            <a:chExt cx="195717" cy="841200"/>
          </a:xfrm>
        </p:grpSpPr>
        <p:sp>
          <p:nvSpPr>
            <p:cNvPr id="247" name="Rectangle"/>
            <p:cNvSpPr/>
            <p:nvPr/>
          </p:nvSpPr>
          <p:spPr>
            <a:xfrm>
              <a:off x="24004" y="16000"/>
              <a:ext cx="171714" cy="7501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8" name="Rectangle"/>
            <p:cNvSpPr/>
            <p:nvPr/>
          </p:nvSpPr>
          <p:spPr>
            <a:xfrm>
              <a:off x="0" y="0"/>
              <a:ext cx="56018" cy="84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50" name="Stage 2"/>
          <p:cNvSpPr txBox="1"/>
          <p:nvPr/>
        </p:nvSpPr>
        <p:spPr>
          <a:xfrm>
            <a:off x="5505991" y="3621720"/>
            <a:ext cx="89218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Stage 2</a:t>
            </a:r>
          </a:p>
        </p:txBody>
      </p:sp>
      <p:grpSp>
        <p:nvGrpSpPr>
          <p:cNvPr id="253" name="Group"/>
          <p:cNvGrpSpPr/>
          <p:nvPr/>
        </p:nvGrpSpPr>
        <p:grpSpPr>
          <a:xfrm>
            <a:off x="5208735" y="2498653"/>
            <a:ext cx="195718" cy="575284"/>
            <a:chOff x="0" y="0"/>
            <a:chExt cx="195717" cy="575282"/>
          </a:xfrm>
        </p:grpSpPr>
        <p:sp>
          <p:nvSpPr>
            <p:cNvPr id="251" name="Rectangle"/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2" name="Rectangle"/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5208735" y="1557355"/>
            <a:ext cx="195718" cy="575284"/>
            <a:chOff x="0" y="0"/>
            <a:chExt cx="195717" cy="575282"/>
          </a:xfrm>
        </p:grpSpPr>
        <p:sp>
          <p:nvSpPr>
            <p:cNvPr id="254" name="Rectangle"/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5" name="Rectangle"/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5208735" y="628758"/>
            <a:ext cx="195718" cy="575283"/>
            <a:chOff x="0" y="0"/>
            <a:chExt cx="195717" cy="575282"/>
          </a:xfrm>
        </p:grpSpPr>
        <p:sp>
          <p:nvSpPr>
            <p:cNvPr id="257" name="Rectangle"/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8" name="Rectangle"/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0" name="Stage 3"/>
          <p:cNvSpPr txBox="1"/>
          <p:nvPr/>
        </p:nvSpPr>
        <p:spPr>
          <a:xfrm>
            <a:off x="5505991" y="2610964"/>
            <a:ext cx="89218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Stage 3</a:t>
            </a:r>
          </a:p>
        </p:txBody>
      </p:sp>
      <p:sp>
        <p:nvSpPr>
          <p:cNvPr id="261" name="Stage 4"/>
          <p:cNvSpPr txBox="1"/>
          <p:nvPr/>
        </p:nvSpPr>
        <p:spPr>
          <a:xfrm>
            <a:off x="5505991" y="1669666"/>
            <a:ext cx="89218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Stage 4</a:t>
            </a:r>
          </a:p>
        </p:txBody>
      </p:sp>
      <p:sp>
        <p:nvSpPr>
          <p:cNvPr id="262" name="Stage 5"/>
          <p:cNvSpPr txBox="1"/>
          <p:nvPr/>
        </p:nvSpPr>
        <p:spPr>
          <a:xfrm>
            <a:off x="5505991" y="741068"/>
            <a:ext cx="89218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Stage 5</a:t>
            </a:r>
          </a:p>
        </p:txBody>
      </p:sp>
      <p:sp>
        <p:nvSpPr>
          <p:cNvPr id="263" name="Output"/>
          <p:cNvSpPr txBox="1"/>
          <p:nvPr/>
        </p:nvSpPr>
        <p:spPr>
          <a:xfrm>
            <a:off x="5505991" y="100197"/>
            <a:ext cx="7903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Output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62" y="169333"/>
            <a:ext cx="1692638" cy="5062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1210</Words>
  <Application>Microsoft Office PowerPoint</Application>
  <PresentationFormat>On-screen Show (16:9)</PresentationFormat>
  <Paragraphs>257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Bodoni SvtyTwo OS ITC TT-Bold</vt:lpstr>
      <vt:lpstr>Menlo</vt:lpstr>
      <vt:lpstr>Arial</vt:lpstr>
      <vt:lpstr>Cambria Math</vt:lpstr>
      <vt:lpstr>DeckTemplate-AWS</vt:lpstr>
      <vt:lpstr>PowerPoint Presentation</vt:lpstr>
      <vt:lpstr>概要</vt:lpstr>
      <vt:lpstr>Inception</vt:lpstr>
      <vt:lpstr>选最合适的卷积 …</vt:lpstr>
      <vt:lpstr>干嘛选呢? 都用就是了。</vt:lpstr>
      <vt:lpstr>Inception 块</vt:lpstr>
      <vt:lpstr>Inception 块</vt:lpstr>
      <vt:lpstr>Inception 块</vt:lpstr>
      <vt:lpstr>GoogLeNet</vt:lpstr>
      <vt:lpstr>阶段 1 &amp; 2</vt:lpstr>
      <vt:lpstr>阶段 3</vt:lpstr>
      <vt:lpstr>阶段 4 &amp; 5</vt:lpstr>
      <vt:lpstr>许多种类的 Inception 网络</vt:lpstr>
      <vt:lpstr>Inception V3 块 - 阶段 3</vt:lpstr>
      <vt:lpstr>Inception V3 块 - 阶段 4</vt:lpstr>
      <vt:lpstr>Inception V3 块 - 阶段 5</vt:lpstr>
      <vt:lpstr>PowerPoint Presentation</vt:lpstr>
      <vt:lpstr>Batch Normalization</vt:lpstr>
      <vt:lpstr>批量归一化</vt:lpstr>
      <vt:lpstr>批量归一化</vt:lpstr>
      <vt:lpstr>这是最初的动机......</vt:lpstr>
      <vt:lpstr>批量归一化</vt:lpstr>
      <vt:lpstr>细节</vt:lpstr>
      <vt:lpstr>残差网络（ResNet）</vt:lpstr>
      <vt:lpstr>添加层会提高准确性吗？</vt:lpstr>
      <vt:lpstr>残差网络（ResNet）</vt:lpstr>
      <vt:lpstr>残差块</vt:lpstr>
      <vt:lpstr>残差块</vt:lpstr>
      <vt:lpstr>不同的残差块</vt:lpstr>
      <vt:lpstr>残差块</vt:lpstr>
      <vt:lpstr>残差网络（ResNet）</vt:lpstr>
      <vt:lpstr>PowerPoint Presentation</vt:lpstr>
      <vt:lpstr>残差网络（ResNet）</vt:lpstr>
      <vt:lpstr>降低卷积的成本</vt:lpstr>
      <vt:lpstr>降低卷积的成本</vt:lpstr>
      <vt:lpstr>RexNeXt 成本</vt:lpstr>
      <vt:lpstr>更多模型</vt:lpstr>
      <vt:lpstr>稠密连接网络（DenseNet）</vt:lpstr>
      <vt:lpstr>Squeeze-Excite Net</vt:lpstr>
      <vt:lpstr>ShuffleNet (Zhang et al., 2018)</vt:lpstr>
      <vt:lpstr>可分离的卷积层 - 所有通道分开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75</cp:revision>
  <dcterms:modified xsi:type="dcterms:W3CDTF">2019-10-28T14:11:05Z</dcterms:modified>
</cp:coreProperties>
</file>